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4" r:id="rId3"/>
    <p:sldId id="275" r:id="rId4"/>
    <p:sldId id="268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7" r:id="rId15"/>
    <p:sldId id="288" r:id="rId16"/>
    <p:sldId id="289" r:id="rId17"/>
    <p:sldId id="290" r:id="rId18"/>
    <p:sldId id="272" r:id="rId19"/>
  </p:sldIdLst>
  <p:sldSz cx="18288000" cy="10287000"/>
  <p:notesSz cx="6858000" cy="9144000"/>
  <p:embeddedFontLst>
    <p:embeddedFont>
      <p:font typeface="Bobby Jones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nva Sans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2342"/>
    <a:srgbClr val="59C0E4"/>
    <a:srgbClr val="EE8561"/>
    <a:srgbClr val="1660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22" autoAdjust="0"/>
  </p:normalViewPr>
  <p:slideViewPr>
    <p:cSldViewPr>
      <p:cViewPr varScale="1">
        <p:scale>
          <a:sx n="57" d="100"/>
          <a:sy n="57" d="100"/>
        </p:scale>
        <p:origin x="634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g"/><Relationship Id="rId7" Type="http://schemas.openxmlformats.org/officeDocument/2006/relationships/image" Target="../media/image67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10" Type="http://schemas.openxmlformats.org/officeDocument/2006/relationships/image" Target="../media/image70.jpg"/><Relationship Id="rId4" Type="http://schemas.openxmlformats.org/officeDocument/2006/relationships/image" Target="../media/image64.jpg"/><Relationship Id="rId9" Type="http://schemas.openxmlformats.org/officeDocument/2006/relationships/image" Target="../media/image69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1400" y="-1028700"/>
            <a:ext cx="3665913" cy="4114800"/>
          </a:xfrm>
          <a:custGeom>
            <a:avLst/>
            <a:gdLst/>
            <a:ahLst/>
            <a:cxnLst/>
            <a:rect l="l" t="t" r="r" b="b"/>
            <a:pathLst>
              <a:path w="3665913" h="4114800">
                <a:moveTo>
                  <a:pt x="0" y="0"/>
                </a:moveTo>
                <a:lnTo>
                  <a:pt x="3665912" y="0"/>
                </a:lnTo>
                <a:lnTo>
                  <a:pt x="3665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79898" y="6804334"/>
            <a:ext cx="4907932" cy="4907932"/>
          </a:xfrm>
          <a:custGeom>
            <a:avLst/>
            <a:gdLst/>
            <a:ahLst/>
            <a:cxnLst/>
            <a:rect l="l" t="t" r="r" b="b"/>
            <a:pathLst>
              <a:path w="4907932" h="4907932">
                <a:moveTo>
                  <a:pt x="0" y="0"/>
                </a:moveTo>
                <a:lnTo>
                  <a:pt x="4907932" y="0"/>
                </a:lnTo>
                <a:lnTo>
                  <a:pt x="4907932" y="4907932"/>
                </a:lnTo>
                <a:lnTo>
                  <a:pt x="0" y="4907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884261" y="4914900"/>
            <a:ext cx="5418979" cy="5372100"/>
          </a:xfrm>
          <a:custGeom>
            <a:avLst/>
            <a:gdLst/>
            <a:ahLst/>
            <a:cxnLst/>
            <a:rect l="l" t="t" r="r" b="b"/>
            <a:pathLst>
              <a:path w="5523604" h="5523604">
                <a:moveTo>
                  <a:pt x="0" y="0"/>
                </a:moveTo>
                <a:lnTo>
                  <a:pt x="5523604" y="0"/>
                </a:lnTo>
                <a:lnTo>
                  <a:pt x="5523604" y="5523604"/>
                </a:lnTo>
                <a:lnTo>
                  <a:pt x="0" y="55236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3737032" y="2134934"/>
            <a:ext cx="10813936" cy="4156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78"/>
              </a:lnSpc>
            </a:pPr>
            <a:r>
              <a:rPr lang="en-US" sz="11800" dirty="0">
                <a:solidFill>
                  <a:srgbClr val="FFFFFF"/>
                </a:solidFill>
                <a:latin typeface="Bobby Jones"/>
              </a:rPr>
              <a:t>MY CERN SUMMER STUDENT</a:t>
            </a:r>
          </a:p>
          <a:p>
            <a:pPr algn="ctr">
              <a:lnSpc>
                <a:spcPts val="10778"/>
              </a:lnSpc>
            </a:pPr>
            <a:r>
              <a:rPr lang="en-US" sz="11800" dirty="0">
                <a:solidFill>
                  <a:srgbClr val="FFFFFF"/>
                </a:solidFill>
                <a:latin typeface="Bobby Jones"/>
              </a:rPr>
              <a:t>PROGRAMME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25481" y="6778624"/>
            <a:ext cx="5637038" cy="2472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59C0E4"/>
                </a:solidFill>
                <a:latin typeface="Bobby Jones"/>
              </a:rPr>
              <a:t>Presented by: </a:t>
            </a:r>
          </a:p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u="none" strike="noStrike" dirty="0">
                <a:solidFill>
                  <a:srgbClr val="F8D16F"/>
                </a:solidFill>
                <a:latin typeface="Bobby Jones"/>
              </a:rPr>
              <a:t>Amal Ali Hasan</a:t>
            </a:r>
          </a:p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u="none" strike="noStrike" dirty="0">
                <a:solidFill>
                  <a:srgbClr val="59C0E4"/>
                </a:solidFill>
                <a:latin typeface="Bobby Jones"/>
              </a:rPr>
              <a:t>Supervised by:</a:t>
            </a:r>
            <a:r>
              <a:rPr lang="en-US" sz="2799" u="none" strike="noStrike" dirty="0">
                <a:solidFill>
                  <a:srgbClr val="F8D16F"/>
                </a:solidFill>
                <a:latin typeface="Bobby Jones"/>
              </a:rPr>
              <a:t> </a:t>
            </a:r>
          </a:p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u="none" strike="noStrike" dirty="0">
                <a:solidFill>
                  <a:srgbClr val="F8D16F"/>
                </a:solidFill>
                <a:latin typeface="Bobby Jones"/>
              </a:rPr>
              <a:t>Mehmet </a:t>
            </a:r>
            <a:r>
              <a:rPr lang="en-US" sz="2799" u="none" strike="noStrike" dirty="0" err="1">
                <a:solidFill>
                  <a:srgbClr val="F8D16F"/>
                </a:solidFill>
                <a:latin typeface="Bobby Jones"/>
              </a:rPr>
              <a:t>Ozgur</a:t>
            </a:r>
            <a:r>
              <a:rPr lang="en-US" sz="2799" u="none" strike="noStrike" dirty="0">
                <a:solidFill>
                  <a:srgbClr val="F8D16F"/>
                </a:solidFill>
                <a:latin typeface="Bobby Jones"/>
              </a:rPr>
              <a:t> </a:t>
            </a:r>
            <a:r>
              <a:rPr lang="en-US" sz="2799" u="none" strike="noStrike" dirty="0" err="1">
                <a:solidFill>
                  <a:srgbClr val="F8D16F"/>
                </a:solidFill>
                <a:latin typeface="Bobby Jones"/>
              </a:rPr>
              <a:t>Sahin</a:t>
            </a:r>
            <a:r>
              <a:rPr lang="en-US" sz="2799" u="none" strike="noStrike" dirty="0">
                <a:solidFill>
                  <a:srgbClr val="F8D16F"/>
                </a:solidFill>
                <a:latin typeface="Bobby Jones"/>
              </a:rPr>
              <a:t> </a:t>
            </a:r>
          </a:p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u="none" strike="noStrike" dirty="0">
                <a:solidFill>
                  <a:srgbClr val="F8D16F"/>
                </a:solidFill>
                <a:latin typeface="Bobby Jones"/>
              </a:rPr>
              <a:t>&amp; Flavia </a:t>
            </a:r>
            <a:r>
              <a:rPr lang="en-US" sz="2799" u="none" strike="noStrike" dirty="0" err="1">
                <a:solidFill>
                  <a:srgbClr val="F8D16F"/>
                </a:solidFill>
                <a:latin typeface="Bobby Jones"/>
              </a:rPr>
              <a:t>Cetorelli</a:t>
            </a:r>
            <a:endParaRPr lang="en-US" sz="2799" u="none" strike="noStrike" dirty="0">
              <a:solidFill>
                <a:srgbClr val="F8D16F"/>
              </a:solidFill>
              <a:latin typeface="Bobby Jone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5522A6-0410-44CC-905A-B4B11517AB91}"/>
              </a:ext>
            </a:extLst>
          </p:cNvPr>
          <p:cNvSpPr txBox="1"/>
          <p:nvPr/>
        </p:nvSpPr>
        <p:spPr>
          <a:xfrm>
            <a:off x="4054078" y="9576101"/>
            <a:ext cx="10179844" cy="520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1800" u="none" strike="noStrike" dirty="0">
                <a:solidFill>
                  <a:schemeClr val="bg1"/>
                </a:solidFill>
                <a:latin typeface="Bobby Jones"/>
              </a:rPr>
              <a:t>Page.1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3778" y="685710"/>
            <a:ext cx="16977593" cy="8915580"/>
            <a:chOff x="0" y="0"/>
            <a:chExt cx="4274726" cy="22448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44821"/>
            </a:xfrm>
            <a:custGeom>
              <a:avLst/>
              <a:gdLst/>
              <a:ahLst/>
              <a:cxnLst/>
              <a:rect l="l" t="t" r="r" b="b"/>
              <a:pathLst>
                <a:path w="4274726" h="2244821">
                  <a:moveTo>
                    <a:pt x="0" y="0"/>
                  </a:moveTo>
                  <a:lnTo>
                    <a:pt x="4274726" y="0"/>
                  </a:lnTo>
                  <a:lnTo>
                    <a:pt x="4274726" y="2244821"/>
                  </a:lnTo>
                  <a:lnTo>
                    <a:pt x="0" y="22448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273541" y="4708301"/>
            <a:ext cx="9512318" cy="1778003"/>
          </a:xfrm>
          <a:custGeom>
            <a:avLst/>
            <a:gdLst/>
            <a:ahLst/>
            <a:cxnLst/>
            <a:rect l="l" t="t" r="r" b="b"/>
            <a:pathLst>
              <a:path w="9512318" h="1778003">
                <a:moveTo>
                  <a:pt x="0" y="0"/>
                </a:moveTo>
                <a:lnTo>
                  <a:pt x="9512318" y="0"/>
                </a:lnTo>
                <a:lnTo>
                  <a:pt x="9512318" y="1778003"/>
                </a:lnTo>
                <a:lnTo>
                  <a:pt x="0" y="17780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58160" y="3782207"/>
            <a:ext cx="721928" cy="721928"/>
          </a:xfrm>
          <a:custGeom>
            <a:avLst/>
            <a:gdLst/>
            <a:ahLst/>
            <a:cxnLst/>
            <a:rect l="l" t="t" r="r" b="b"/>
            <a:pathLst>
              <a:path w="721928" h="721928">
                <a:moveTo>
                  <a:pt x="0" y="0"/>
                </a:moveTo>
                <a:lnTo>
                  <a:pt x="721928" y="0"/>
                </a:lnTo>
                <a:lnTo>
                  <a:pt x="721928" y="721928"/>
                </a:lnTo>
                <a:lnTo>
                  <a:pt x="0" y="721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115264" y="3782207"/>
            <a:ext cx="718790" cy="718790"/>
          </a:xfrm>
          <a:custGeom>
            <a:avLst/>
            <a:gdLst/>
            <a:ahLst/>
            <a:cxnLst/>
            <a:rect l="l" t="t" r="r" b="b"/>
            <a:pathLst>
              <a:path w="718790" h="718790">
                <a:moveTo>
                  <a:pt x="0" y="0"/>
                </a:moveTo>
                <a:lnTo>
                  <a:pt x="718790" y="0"/>
                </a:lnTo>
                <a:lnTo>
                  <a:pt x="718790" y="718790"/>
                </a:lnTo>
                <a:lnTo>
                  <a:pt x="0" y="7187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815632" y="3782207"/>
            <a:ext cx="763949" cy="763949"/>
          </a:xfrm>
          <a:custGeom>
            <a:avLst/>
            <a:gdLst/>
            <a:ahLst/>
            <a:cxnLst/>
            <a:rect l="l" t="t" r="r" b="b"/>
            <a:pathLst>
              <a:path w="763949" h="763949">
                <a:moveTo>
                  <a:pt x="0" y="0"/>
                </a:moveTo>
                <a:lnTo>
                  <a:pt x="763949" y="0"/>
                </a:lnTo>
                <a:lnTo>
                  <a:pt x="763949" y="763949"/>
                </a:lnTo>
                <a:lnTo>
                  <a:pt x="0" y="7639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758160" y="8625491"/>
            <a:ext cx="747454" cy="747454"/>
          </a:xfrm>
          <a:custGeom>
            <a:avLst/>
            <a:gdLst/>
            <a:ahLst/>
            <a:cxnLst/>
            <a:rect l="l" t="t" r="r" b="b"/>
            <a:pathLst>
              <a:path w="747454" h="747454">
                <a:moveTo>
                  <a:pt x="0" y="0"/>
                </a:moveTo>
                <a:lnTo>
                  <a:pt x="747455" y="0"/>
                </a:lnTo>
                <a:lnTo>
                  <a:pt x="747455" y="747454"/>
                </a:lnTo>
                <a:lnTo>
                  <a:pt x="0" y="7474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285953" y="8577866"/>
            <a:ext cx="747454" cy="747454"/>
          </a:xfrm>
          <a:custGeom>
            <a:avLst/>
            <a:gdLst/>
            <a:ahLst/>
            <a:cxnLst/>
            <a:rect l="l" t="t" r="r" b="b"/>
            <a:pathLst>
              <a:path w="747454" h="747454">
                <a:moveTo>
                  <a:pt x="0" y="0"/>
                </a:moveTo>
                <a:lnTo>
                  <a:pt x="747454" y="0"/>
                </a:lnTo>
                <a:lnTo>
                  <a:pt x="747454" y="747454"/>
                </a:lnTo>
                <a:lnTo>
                  <a:pt x="0" y="7474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815632" y="8625491"/>
            <a:ext cx="747454" cy="747454"/>
          </a:xfrm>
          <a:custGeom>
            <a:avLst/>
            <a:gdLst/>
            <a:ahLst/>
            <a:cxnLst/>
            <a:rect l="l" t="t" r="r" b="b"/>
            <a:pathLst>
              <a:path w="747454" h="747454">
                <a:moveTo>
                  <a:pt x="0" y="0"/>
                </a:moveTo>
                <a:lnTo>
                  <a:pt x="747454" y="0"/>
                </a:lnTo>
                <a:lnTo>
                  <a:pt x="747454" y="747454"/>
                </a:lnTo>
                <a:lnTo>
                  <a:pt x="0" y="74745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75329" y="1054182"/>
            <a:ext cx="14937343" cy="67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35"/>
              </a:lnSpc>
              <a:spcBef>
                <a:spcPct val="0"/>
              </a:spcBef>
            </a:pPr>
            <a:r>
              <a:rPr lang="en-US" sz="4668">
                <a:solidFill>
                  <a:srgbClr val="000000"/>
                </a:solidFill>
                <a:latin typeface="Bobby Jones"/>
              </a:rPr>
              <a:t>WHAT HAPPENS WHEN A MIP TRAVERSE THROUGH A SCINTILATOR</a:t>
            </a:r>
            <a:r>
              <a:rPr lang="en-US" sz="4668" u="none" strike="noStrike">
                <a:solidFill>
                  <a:srgbClr val="000000"/>
                </a:solidFill>
                <a:latin typeface="Bobby Jones"/>
              </a:rPr>
              <a:t> 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58160" y="2246949"/>
            <a:ext cx="3487452" cy="1417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59C0E4"/>
                </a:solidFill>
                <a:latin typeface="Bobby Jones"/>
              </a:rPr>
              <a:t>MIPs traverse the LYSO cristal emitting photons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61280" y="2246949"/>
            <a:ext cx="3487452" cy="1893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59C0E4"/>
                </a:solidFill>
                <a:latin typeface="Bobby Jones"/>
              </a:rPr>
              <a:t>Due to the internal reflections of the crystal, photons reach the SiPMs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81106" y="2260113"/>
            <a:ext cx="3487452" cy="1417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59C0E4"/>
                </a:solidFill>
                <a:latin typeface="Bobby Jones"/>
              </a:rPr>
              <a:t>In the SiPMs, photons are converted to Photoelectrons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29697" y="6629400"/>
            <a:ext cx="3487452" cy="1893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59C0E4"/>
                </a:solidFill>
                <a:latin typeface="Bobby Jones"/>
              </a:rPr>
              <a:t>The TOFHIR chip is the chip that reads these electrical signals from the SiPMs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14596" y="6629400"/>
            <a:ext cx="3487452" cy="1893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59C0E4"/>
                </a:solidFill>
                <a:latin typeface="Bobby Jones"/>
              </a:rPr>
              <a:t>The TOFHIR chip is a digitization ASIC specially designed for the MTD BTL detector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73722" y="6629400"/>
            <a:ext cx="3494835" cy="1893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59C0E4"/>
                </a:solidFill>
                <a:latin typeface="Bobby Jones"/>
              </a:rPr>
              <a:t>Tests showed that optimum time resolution is achieved using the TOFHIR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EDFDC0-BCE3-489D-8C2F-9C02A70383E8}"/>
              </a:ext>
            </a:extLst>
          </p:cNvPr>
          <p:cNvSpPr txBox="1"/>
          <p:nvPr/>
        </p:nvSpPr>
        <p:spPr>
          <a:xfrm>
            <a:off x="8458200" y="9639300"/>
            <a:ext cx="2133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Bobby Jones"/>
              </a:rPr>
              <a:t>Page.19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5203" y="685710"/>
            <a:ext cx="16977593" cy="8915580"/>
            <a:chOff x="0" y="0"/>
            <a:chExt cx="4274726" cy="22448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44821"/>
            </a:xfrm>
            <a:custGeom>
              <a:avLst/>
              <a:gdLst/>
              <a:ahLst/>
              <a:cxnLst/>
              <a:rect l="l" t="t" r="r" b="b"/>
              <a:pathLst>
                <a:path w="4274726" h="2244821">
                  <a:moveTo>
                    <a:pt x="0" y="0"/>
                  </a:moveTo>
                  <a:lnTo>
                    <a:pt x="4274726" y="0"/>
                  </a:lnTo>
                  <a:lnTo>
                    <a:pt x="4274726" y="2244821"/>
                  </a:lnTo>
                  <a:lnTo>
                    <a:pt x="0" y="22448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71116" y="1028700"/>
            <a:ext cx="8545768" cy="1212510"/>
            <a:chOff x="0" y="0"/>
            <a:chExt cx="2250737" cy="3193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50737" cy="319344"/>
            </a:xfrm>
            <a:custGeom>
              <a:avLst/>
              <a:gdLst/>
              <a:ahLst/>
              <a:cxnLst/>
              <a:rect l="l" t="t" r="r" b="b"/>
              <a:pathLst>
                <a:path w="2250737" h="319344">
                  <a:moveTo>
                    <a:pt x="46203" y="0"/>
                  </a:moveTo>
                  <a:lnTo>
                    <a:pt x="2204535" y="0"/>
                  </a:lnTo>
                  <a:cubicBezTo>
                    <a:pt x="2230052" y="0"/>
                    <a:pt x="2250737" y="20686"/>
                    <a:pt x="2250737" y="46203"/>
                  </a:cubicBezTo>
                  <a:lnTo>
                    <a:pt x="2250737" y="273142"/>
                  </a:lnTo>
                  <a:cubicBezTo>
                    <a:pt x="2250737" y="298659"/>
                    <a:pt x="2230052" y="319344"/>
                    <a:pt x="2204535" y="319344"/>
                  </a:cubicBezTo>
                  <a:lnTo>
                    <a:pt x="46203" y="319344"/>
                  </a:lnTo>
                  <a:cubicBezTo>
                    <a:pt x="20686" y="319344"/>
                    <a:pt x="0" y="298659"/>
                    <a:pt x="0" y="273142"/>
                  </a:cubicBezTo>
                  <a:lnTo>
                    <a:pt x="0" y="46203"/>
                  </a:lnTo>
                  <a:cubicBezTo>
                    <a:pt x="0" y="20686"/>
                    <a:pt x="20686" y="0"/>
                    <a:pt x="46203" y="0"/>
                  </a:cubicBezTo>
                  <a:close/>
                </a:path>
              </a:pathLst>
            </a:custGeom>
            <a:solidFill>
              <a:srgbClr val="C6EBE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221097" y="1209675"/>
            <a:ext cx="11845807" cy="877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5"/>
              </a:lnSpc>
              <a:spcBef>
                <a:spcPct val="0"/>
              </a:spcBef>
            </a:pPr>
            <a:r>
              <a:rPr lang="en-US" sz="6068" dirty="0">
                <a:solidFill>
                  <a:srgbClr val="000000"/>
                </a:solidFill>
                <a:latin typeface="Bobby Jones"/>
              </a:rPr>
              <a:t>WHAT IS A TOFHIR CHIP?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9437" y="2493011"/>
            <a:ext cx="10961984" cy="6679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22" lvl="1" indent="-313061">
              <a:lnSpc>
                <a:spcPts val="4060"/>
              </a:lnSpc>
              <a:buFont typeface="Arial"/>
              <a:buChar char="•"/>
            </a:pPr>
            <a:r>
              <a:rPr lang="en-US" sz="2900" u="none" strike="noStrike" dirty="0">
                <a:solidFill>
                  <a:srgbClr val="1660D6"/>
                </a:solidFill>
                <a:latin typeface="Bobby Jones"/>
              </a:rPr>
              <a:t>The TOFHIR chip is A low-power, low-noise, Silicon Photomultipliers (</a:t>
            </a:r>
            <a:r>
              <a:rPr lang="en-US" sz="2900" u="none" strike="noStrike" dirty="0" err="1">
                <a:solidFill>
                  <a:srgbClr val="1660D6"/>
                </a:solidFill>
                <a:latin typeface="Bobby Jones"/>
              </a:rPr>
              <a:t>SiPM</a:t>
            </a:r>
            <a:r>
              <a:rPr lang="en-US" sz="2900" u="none" strike="noStrike" dirty="0">
                <a:solidFill>
                  <a:srgbClr val="1660D6"/>
                </a:solidFill>
                <a:latin typeface="Bobby Jones"/>
              </a:rPr>
              <a:t>) readout and digitization ASIC specially designed for the MTD BTL detector. </a:t>
            </a:r>
          </a:p>
          <a:p>
            <a:pPr marL="0" lvl="0" indent="0">
              <a:lnSpc>
                <a:spcPts val="4060"/>
              </a:lnSpc>
              <a:spcBef>
                <a:spcPct val="0"/>
              </a:spcBef>
            </a:pPr>
            <a:endParaRPr lang="en-US" sz="2900" u="none" strike="noStrike" dirty="0">
              <a:solidFill>
                <a:srgbClr val="1660D6"/>
              </a:solidFill>
              <a:latin typeface="Bobby Jones"/>
            </a:endParaRPr>
          </a:p>
          <a:p>
            <a:pPr marL="626122" lvl="1" indent="-313061">
              <a:lnSpc>
                <a:spcPts val="4060"/>
              </a:lnSpc>
              <a:buFont typeface="Arial"/>
              <a:buChar char="•"/>
            </a:pPr>
            <a:r>
              <a:rPr lang="en-US" sz="2900" u="none" strike="noStrike" dirty="0">
                <a:solidFill>
                  <a:srgbClr val="59C0E4"/>
                </a:solidFill>
                <a:latin typeface="Bobby Jones"/>
              </a:rPr>
              <a:t>It is used in the process of timing reconstruction for MTD data acquisition system. </a:t>
            </a:r>
          </a:p>
          <a:p>
            <a:pPr marL="0" lvl="0" indent="0">
              <a:lnSpc>
                <a:spcPts val="4060"/>
              </a:lnSpc>
              <a:spcBef>
                <a:spcPct val="0"/>
              </a:spcBef>
            </a:pPr>
            <a:endParaRPr lang="en-US" sz="2900" u="none" strike="noStrike" dirty="0">
              <a:solidFill>
                <a:srgbClr val="59C0E4"/>
              </a:solidFill>
              <a:latin typeface="Bobby Jones"/>
            </a:endParaRPr>
          </a:p>
          <a:p>
            <a:pPr marL="626122" lvl="1" indent="-313061">
              <a:lnSpc>
                <a:spcPts val="4060"/>
              </a:lnSpc>
              <a:buFont typeface="Arial"/>
              <a:buChar char="•"/>
            </a:pPr>
            <a:r>
              <a:rPr lang="en-US" sz="2900" u="none" strike="noStrike" dirty="0">
                <a:solidFill>
                  <a:srgbClr val="DB7256"/>
                </a:solidFill>
                <a:latin typeface="Bobby Jones"/>
              </a:rPr>
              <a:t>The design of the chip is derived from the chip used in TOF-PET applications. </a:t>
            </a:r>
          </a:p>
          <a:p>
            <a:pPr marL="0" lvl="0" indent="0">
              <a:lnSpc>
                <a:spcPts val="4060"/>
              </a:lnSpc>
              <a:spcBef>
                <a:spcPct val="0"/>
              </a:spcBef>
            </a:pPr>
            <a:endParaRPr lang="en-US" sz="2900" u="none" strike="noStrike" dirty="0">
              <a:solidFill>
                <a:srgbClr val="DB7256"/>
              </a:solidFill>
              <a:latin typeface="Bobby Jones"/>
            </a:endParaRPr>
          </a:p>
          <a:p>
            <a:pPr marL="626122" lvl="1" indent="-313061">
              <a:lnSpc>
                <a:spcPts val="4060"/>
              </a:lnSpc>
              <a:buFont typeface="Arial"/>
              <a:buChar char="•"/>
            </a:pPr>
            <a:r>
              <a:rPr lang="en-US" sz="2900" u="none" strike="noStrike" dirty="0">
                <a:solidFill>
                  <a:srgbClr val="F8D16F"/>
                </a:solidFill>
                <a:latin typeface="Bobby Jones"/>
              </a:rPr>
              <a:t>It provides signal amplification, shaping and discrimination for each of 32 independent channels and is radiation tolerant up to 10 </a:t>
            </a:r>
            <a:r>
              <a:rPr lang="en-US" sz="2900" u="none" strike="noStrike" dirty="0" err="1">
                <a:solidFill>
                  <a:srgbClr val="F8D16F"/>
                </a:solidFill>
                <a:latin typeface="Bobby Jones"/>
              </a:rPr>
              <a:t>Mrad</a:t>
            </a:r>
            <a:r>
              <a:rPr lang="en-US" sz="2900" u="none" strike="noStrike" dirty="0">
                <a:solidFill>
                  <a:srgbClr val="F8D16F"/>
                </a:solidFill>
                <a:latin typeface="Bobby Jones"/>
              </a:rPr>
              <a:t>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746375" y="3553522"/>
            <a:ext cx="4317206" cy="4317206"/>
          </a:xfrm>
          <a:custGeom>
            <a:avLst/>
            <a:gdLst/>
            <a:ahLst/>
            <a:cxnLst/>
            <a:rect l="l" t="t" r="r" b="b"/>
            <a:pathLst>
              <a:path w="4317206" h="4317206">
                <a:moveTo>
                  <a:pt x="0" y="0"/>
                </a:moveTo>
                <a:lnTo>
                  <a:pt x="4317207" y="0"/>
                </a:lnTo>
                <a:lnTo>
                  <a:pt x="4317207" y="4317206"/>
                </a:lnTo>
                <a:lnTo>
                  <a:pt x="0" y="4317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18" t="-24725" r="-2956" b="-16839"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75D5B5-9181-4BBA-973A-D617E637AE67}"/>
              </a:ext>
            </a:extLst>
          </p:cNvPr>
          <p:cNvSpPr txBox="1"/>
          <p:nvPr/>
        </p:nvSpPr>
        <p:spPr>
          <a:xfrm>
            <a:off x="8458200" y="9639300"/>
            <a:ext cx="2133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Bobby Jones"/>
              </a:rPr>
              <a:t>Page.20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5203" y="685710"/>
            <a:ext cx="16977593" cy="8915580"/>
            <a:chOff x="0" y="0"/>
            <a:chExt cx="4274726" cy="22448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44821"/>
            </a:xfrm>
            <a:custGeom>
              <a:avLst/>
              <a:gdLst/>
              <a:ahLst/>
              <a:cxnLst/>
              <a:rect l="l" t="t" r="r" b="b"/>
              <a:pathLst>
                <a:path w="4274726" h="2244821">
                  <a:moveTo>
                    <a:pt x="0" y="0"/>
                  </a:moveTo>
                  <a:lnTo>
                    <a:pt x="4274726" y="0"/>
                  </a:lnTo>
                  <a:lnTo>
                    <a:pt x="4274726" y="2244821"/>
                  </a:lnTo>
                  <a:lnTo>
                    <a:pt x="0" y="22448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71116" y="1028700"/>
            <a:ext cx="8545768" cy="1212510"/>
            <a:chOff x="0" y="0"/>
            <a:chExt cx="2250737" cy="3193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50737" cy="319344"/>
            </a:xfrm>
            <a:custGeom>
              <a:avLst/>
              <a:gdLst/>
              <a:ahLst/>
              <a:cxnLst/>
              <a:rect l="l" t="t" r="r" b="b"/>
              <a:pathLst>
                <a:path w="2250737" h="319344">
                  <a:moveTo>
                    <a:pt x="46203" y="0"/>
                  </a:moveTo>
                  <a:lnTo>
                    <a:pt x="2204535" y="0"/>
                  </a:lnTo>
                  <a:cubicBezTo>
                    <a:pt x="2230052" y="0"/>
                    <a:pt x="2250737" y="20686"/>
                    <a:pt x="2250737" y="46203"/>
                  </a:cubicBezTo>
                  <a:lnTo>
                    <a:pt x="2250737" y="273142"/>
                  </a:lnTo>
                  <a:cubicBezTo>
                    <a:pt x="2250737" y="298659"/>
                    <a:pt x="2230052" y="319344"/>
                    <a:pt x="2204535" y="319344"/>
                  </a:cubicBezTo>
                  <a:lnTo>
                    <a:pt x="46203" y="319344"/>
                  </a:lnTo>
                  <a:cubicBezTo>
                    <a:pt x="20686" y="319344"/>
                    <a:pt x="0" y="298659"/>
                    <a:pt x="0" y="273142"/>
                  </a:cubicBezTo>
                  <a:lnTo>
                    <a:pt x="0" y="46203"/>
                  </a:lnTo>
                  <a:cubicBezTo>
                    <a:pt x="0" y="20686"/>
                    <a:pt x="20686" y="0"/>
                    <a:pt x="46203" y="0"/>
                  </a:cubicBezTo>
                  <a:close/>
                </a:path>
              </a:pathLst>
            </a:custGeom>
            <a:solidFill>
              <a:srgbClr val="C6EBE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221097" y="1209675"/>
            <a:ext cx="11845807" cy="877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5"/>
              </a:lnSpc>
              <a:spcBef>
                <a:spcPct val="0"/>
              </a:spcBef>
            </a:pPr>
            <a:r>
              <a:rPr lang="en-US" sz="6068" dirty="0">
                <a:solidFill>
                  <a:srgbClr val="000000"/>
                </a:solidFill>
                <a:latin typeface="Bobby Jones"/>
              </a:rPr>
              <a:t>LAB MEASUREMENTS</a:t>
            </a:r>
          </a:p>
        </p:txBody>
      </p:sp>
      <p:sp>
        <p:nvSpPr>
          <p:cNvPr id="9" name="Freeform 9"/>
          <p:cNvSpPr/>
          <p:nvPr/>
        </p:nvSpPr>
        <p:spPr>
          <a:xfrm>
            <a:off x="10447179" y="3220680"/>
            <a:ext cx="6595494" cy="4902056"/>
          </a:xfrm>
          <a:custGeom>
            <a:avLst/>
            <a:gdLst/>
            <a:ahLst/>
            <a:cxnLst/>
            <a:rect l="l" t="t" r="r" b="b"/>
            <a:pathLst>
              <a:path w="6595494" h="4902056">
                <a:moveTo>
                  <a:pt x="0" y="0"/>
                </a:moveTo>
                <a:lnTo>
                  <a:pt x="6595493" y="0"/>
                </a:lnTo>
                <a:lnTo>
                  <a:pt x="6595493" y="4902056"/>
                </a:lnTo>
                <a:lnTo>
                  <a:pt x="0" y="4902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057" t="-47037" r="-21188" b="-32514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72454" y="2786504"/>
            <a:ext cx="8420871" cy="6165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22" lvl="1" indent="-313061">
              <a:lnSpc>
                <a:spcPts val="4060"/>
              </a:lnSpc>
              <a:buFont typeface="Arial"/>
              <a:buChar char="•"/>
            </a:pPr>
            <a:r>
              <a:rPr lang="en-US" sz="2900" u="none" strike="noStrike">
                <a:solidFill>
                  <a:srgbClr val="59C0E4"/>
                </a:solidFill>
                <a:latin typeface="Bobby Jones"/>
              </a:rPr>
              <a:t>In this test, an ultraviolet (UV) laser shines either directly on naked SiPMs or on LYSO crystals with attached SiPMs. </a:t>
            </a:r>
          </a:p>
          <a:p>
            <a:pPr>
              <a:lnSpc>
                <a:spcPts val="4060"/>
              </a:lnSpc>
            </a:pPr>
            <a:endParaRPr lang="en-US" sz="2900" u="none" strike="noStrike">
              <a:solidFill>
                <a:srgbClr val="59C0E4"/>
              </a:solidFill>
              <a:latin typeface="Bobby Jones"/>
            </a:endParaRPr>
          </a:p>
          <a:p>
            <a:pPr marL="626122" lvl="1" indent="-313061">
              <a:lnSpc>
                <a:spcPts val="4060"/>
              </a:lnSpc>
              <a:buFont typeface="Arial"/>
              <a:buChar char="•"/>
            </a:pPr>
            <a:r>
              <a:rPr lang="en-US" sz="2900" u="none" strike="noStrike">
                <a:solidFill>
                  <a:srgbClr val="DB7256"/>
                </a:solidFill>
                <a:latin typeface="Bobby Jones"/>
              </a:rPr>
              <a:t>The laser signal is synchronized for both SiPMs (or crystals) that are read out with two TOFHIR readout channels.</a:t>
            </a:r>
          </a:p>
          <a:p>
            <a:pPr>
              <a:lnSpc>
                <a:spcPts val="4060"/>
              </a:lnSpc>
            </a:pPr>
            <a:endParaRPr lang="en-US" sz="2900" u="none" strike="noStrike">
              <a:solidFill>
                <a:srgbClr val="DB7256"/>
              </a:solidFill>
              <a:latin typeface="Bobby Jones"/>
            </a:endParaRPr>
          </a:p>
          <a:p>
            <a:pPr marL="626122" lvl="1" indent="-313061">
              <a:lnSpc>
                <a:spcPts val="4060"/>
              </a:lnSpc>
              <a:buFont typeface="Arial"/>
              <a:buChar char="•"/>
            </a:pPr>
            <a:r>
              <a:rPr lang="en-US" sz="2900" u="none" strike="noStrike">
                <a:solidFill>
                  <a:srgbClr val="F8D16F"/>
                </a:solidFill>
                <a:latin typeface="Bobby Jones"/>
              </a:rPr>
              <a:t>By grouping together the events from different channels when they occur within the same time window (500 ns), the real time of arrival of the MIP can be determined.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5443FD-2083-4212-9330-BDCA507BD2B4}"/>
              </a:ext>
            </a:extLst>
          </p:cNvPr>
          <p:cNvSpPr txBox="1"/>
          <p:nvPr/>
        </p:nvSpPr>
        <p:spPr>
          <a:xfrm>
            <a:off x="8458200" y="9639300"/>
            <a:ext cx="2133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Bobby Jones"/>
              </a:rPr>
              <a:t>Page.21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5203" y="685710"/>
            <a:ext cx="16977593" cy="8915580"/>
            <a:chOff x="0" y="0"/>
            <a:chExt cx="4274726" cy="22448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44821"/>
            </a:xfrm>
            <a:custGeom>
              <a:avLst/>
              <a:gdLst/>
              <a:ahLst/>
              <a:cxnLst/>
              <a:rect l="l" t="t" r="r" b="b"/>
              <a:pathLst>
                <a:path w="4274726" h="2244821">
                  <a:moveTo>
                    <a:pt x="0" y="0"/>
                  </a:moveTo>
                  <a:lnTo>
                    <a:pt x="4274726" y="0"/>
                  </a:lnTo>
                  <a:lnTo>
                    <a:pt x="4274726" y="2244821"/>
                  </a:lnTo>
                  <a:lnTo>
                    <a:pt x="0" y="22448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09650" y="7066289"/>
            <a:ext cx="3414091" cy="2347188"/>
          </a:xfrm>
          <a:custGeom>
            <a:avLst/>
            <a:gdLst/>
            <a:ahLst/>
            <a:cxnLst/>
            <a:rect l="l" t="t" r="r" b="b"/>
            <a:pathLst>
              <a:path w="3414091" h="2347188">
                <a:moveTo>
                  <a:pt x="0" y="0"/>
                </a:moveTo>
                <a:lnTo>
                  <a:pt x="3414091" y="0"/>
                </a:lnTo>
                <a:lnTo>
                  <a:pt x="3414091" y="2347188"/>
                </a:lnTo>
                <a:lnTo>
                  <a:pt x="0" y="2347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680" t="-41849" r="-61680" b="-1144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08408" y="3366810"/>
            <a:ext cx="6716691" cy="3442304"/>
          </a:xfrm>
          <a:custGeom>
            <a:avLst/>
            <a:gdLst/>
            <a:ahLst/>
            <a:cxnLst/>
            <a:rect l="l" t="t" r="r" b="b"/>
            <a:pathLst>
              <a:path w="6716691" h="3442304">
                <a:moveTo>
                  <a:pt x="0" y="0"/>
                </a:moveTo>
                <a:lnTo>
                  <a:pt x="6716691" y="0"/>
                </a:lnTo>
                <a:lnTo>
                  <a:pt x="6716691" y="3442304"/>
                </a:lnTo>
                <a:lnTo>
                  <a:pt x="0" y="3442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367" t="-61017" r="-66992" b="-4462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513474" y="6943219"/>
            <a:ext cx="3611626" cy="2363816"/>
          </a:xfrm>
          <a:custGeom>
            <a:avLst/>
            <a:gdLst/>
            <a:ahLst/>
            <a:cxnLst/>
            <a:rect l="l" t="t" r="r" b="b"/>
            <a:pathLst>
              <a:path w="3611626" h="2363816">
                <a:moveTo>
                  <a:pt x="0" y="0"/>
                </a:moveTo>
                <a:lnTo>
                  <a:pt x="3611625" y="0"/>
                </a:lnTo>
                <a:lnTo>
                  <a:pt x="3611625" y="2363816"/>
                </a:lnTo>
                <a:lnTo>
                  <a:pt x="0" y="236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306" t="-36526" r="-105348" b="-72018"/>
            </a:stretch>
          </a:blipFill>
        </p:spPr>
      </p:sp>
      <p:sp>
        <p:nvSpPr>
          <p:cNvPr id="8" name="Freeform 8"/>
          <p:cNvSpPr/>
          <p:nvPr/>
        </p:nvSpPr>
        <p:spPr>
          <a:xfrm rot="227798">
            <a:off x="8125099" y="6390144"/>
            <a:ext cx="1212219" cy="553075"/>
          </a:xfrm>
          <a:custGeom>
            <a:avLst/>
            <a:gdLst/>
            <a:ahLst/>
            <a:cxnLst/>
            <a:rect l="l" t="t" r="r" b="b"/>
            <a:pathLst>
              <a:path w="1212219" h="553075">
                <a:moveTo>
                  <a:pt x="0" y="0"/>
                </a:moveTo>
                <a:lnTo>
                  <a:pt x="1212220" y="0"/>
                </a:lnTo>
                <a:lnTo>
                  <a:pt x="1212220" y="553075"/>
                </a:lnTo>
                <a:lnTo>
                  <a:pt x="0" y="553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40024" y="3838599"/>
            <a:ext cx="7869906" cy="5024036"/>
          </a:xfrm>
          <a:custGeom>
            <a:avLst/>
            <a:gdLst/>
            <a:ahLst/>
            <a:cxnLst/>
            <a:rect l="l" t="t" r="r" b="b"/>
            <a:pathLst>
              <a:path w="7869906" h="5024036">
                <a:moveTo>
                  <a:pt x="0" y="0"/>
                </a:moveTo>
                <a:lnTo>
                  <a:pt x="7869907" y="0"/>
                </a:lnTo>
                <a:lnTo>
                  <a:pt x="7869907" y="5024036"/>
                </a:lnTo>
                <a:lnTo>
                  <a:pt x="0" y="50240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007" t="-6720" r="-3183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01982" y="2850681"/>
            <a:ext cx="792954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E826C"/>
                </a:solidFill>
                <a:latin typeface="Bobby Jones"/>
              </a:rPr>
              <a:t>raw data conversions/ events coupling/ time precision code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37319" y="2850681"/>
            <a:ext cx="7426677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EE826C"/>
                </a:solidFill>
                <a:latin typeface="Bobby Jones"/>
              </a:rPr>
              <a:t>filtering the time information to get only the interesting events indicated by L1-trigger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871116" y="1028700"/>
            <a:ext cx="8545768" cy="1212510"/>
            <a:chOff x="0" y="0"/>
            <a:chExt cx="2250737" cy="3193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50737" cy="319344"/>
            </a:xfrm>
            <a:custGeom>
              <a:avLst/>
              <a:gdLst/>
              <a:ahLst/>
              <a:cxnLst/>
              <a:rect l="l" t="t" r="r" b="b"/>
              <a:pathLst>
                <a:path w="2250737" h="319344">
                  <a:moveTo>
                    <a:pt x="46203" y="0"/>
                  </a:moveTo>
                  <a:lnTo>
                    <a:pt x="2204535" y="0"/>
                  </a:lnTo>
                  <a:cubicBezTo>
                    <a:pt x="2230052" y="0"/>
                    <a:pt x="2250737" y="20686"/>
                    <a:pt x="2250737" y="46203"/>
                  </a:cubicBezTo>
                  <a:lnTo>
                    <a:pt x="2250737" y="273142"/>
                  </a:lnTo>
                  <a:cubicBezTo>
                    <a:pt x="2250737" y="298659"/>
                    <a:pt x="2230052" y="319344"/>
                    <a:pt x="2204535" y="319344"/>
                  </a:cubicBezTo>
                  <a:lnTo>
                    <a:pt x="46203" y="319344"/>
                  </a:lnTo>
                  <a:cubicBezTo>
                    <a:pt x="20686" y="319344"/>
                    <a:pt x="0" y="298659"/>
                    <a:pt x="0" y="273142"/>
                  </a:cubicBezTo>
                  <a:lnTo>
                    <a:pt x="0" y="46203"/>
                  </a:lnTo>
                  <a:cubicBezTo>
                    <a:pt x="0" y="20686"/>
                    <a:pt x="20686" y="0"/>
                    <a:pt x="46203" y="0"/>
                  </a:cubicBezTo>
                  <a:close/>
                </a:path>
              </a:pathLst>
            </a:custGeom>
            <a:solidFill>
              <a:srgbClr val="C6EBE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221097" y="1209675"/>
            <a:ext cx="11845807" cy="877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5"/>
              </a:lnSpc>
              <a:spcBef>
                <a:spcPct val="0"/>
              </a:spcBef>
            </a:pPr>
            <a:r>
              <a:rPr lang="en-US" sz="6068" dirty="0">
                <a:solidFill>
                  <a:srgbClr val="000000"/>
                </a:solidFill>
                <a:latin typeface="Bobby Jones"/>
              </a:rPr>
              <a:t>THE REQUIRED TASK!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A79FE4-079E-427F-ABAB-631CD7640BC9}"/>
              </a:ext>
            </a:extLst>
          </p:cNvPr>
          <p:cNvSpPr txBox="1"/>
          <p:nvPr/>
        </p:nvSpPr>
        <p:spPr>
          <a:xfrm>
            <a:off x="8458200" y="9639300"/>
            <a:ext cx="2133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Bobby Jones"/>
              </a:rPr>
              <a:t>Page.22</a:t>
            </a: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5202" y="685710"/>
            <a:ext cx="16977593" cy="8915580"/>
            <a:chOff x="0" y="0"/>
            <a:chExt cx="4274726" cy="22448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44821"/>
            </a:xfrm>
            <a:custGeom>
              <a:avLst/>
              <a:gdLst/>
              <a:ahLst/>
              <a:cxnLst/>
              <a:rect l="l" t="t" r="r" b="b"/>
              <a:pathLst>
                <a:path w="4274726" h="2244821">
                  <a:moveTo>
                    <a:pt x="0" y="0"/>
                  </a:moveTo>
                  <a:lnTo>
                    <a:pt x="4274726" y="0"/>
                  </a:lnTo>
                  <a:lnTo>
                    <a:pt x="4274726" y="2244821"/>
                  </a:lnTo>
                  <a:lnTo>
                    <a:pt x="0" y="22448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43664" y="2288514"/>
            <a:ext cx="10616426" cy="6969786"/>
          </a:xfrm>
          <a:custGeom>
            <a:avLst/>
            <a:gdLst/>
            <a:ahLst/>
            <a:cxnLst/>
            <a:rect l="l" t="t" r="r" b="b"/>
            <a:pathLst>
              <a:path w="10616426" h="6969786">
                <a:moveTo>
                  <a:pt x="0" y="0"/>
                </a:moveTo>
                <a:lnTo>
                  <a:pt x="10616425" y="0"/>
                </a:lnTo>
                <a:lnTo>
                  <a:pt x="10616425" y="6969786"/>
                </a:lnTo>
                <a:lnTo>
                  <a:pt x="0" y="69697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125" t="-14743" r="-26272" b="-10690"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5408" y="5516649"/>
            <a:ext cx="1764176" cy="63510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158392" y="985475"/>
            <a:ext cx="13971211" cy="1034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875"/>
              </a:lnSpc>
              <a:spcBef>
                <a:spcPct val="0"/>
              </a:spcBef>
            </a:pPr>
            <a:r>
              <a:rPr lang="en-US" sz="6068" dirty="0">
                <a:solidFill>
                  <a:srgbClr val="000000"/>
                </a:solidFill>
                <a:latin typeface="Bobby Jones"/>
              </a:rPr>
              <a:t>What is happening inside the </a:t>
            </a:r>
            <a:r>
              <a:rPr lang="en-US" sz="6068" dirty="0" err="1">
                <a:solidFill>
                  <a:srgbClr val="000000"/>
                </a:solidFill>
                <a:latin typeface="Bobby Jones"/>
              </a:rPr>
              <a:t>Tofhir</a:t>
            </a:r>
            <a:r>
              <a:rPr lang="en-US" sz="6068" dirty="0">
                <a:solidFill>
                  <a:srgbClr val="000000"/>
                </a:solidFill>
                <a:latin typeface="Bobby Jones"/>
              </a:rPr>
              <a:t> chip?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27534" y="3009900"/>
            <a:ext cx="4731766" cy="115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DB7256"/>
                </a:solidFill>
                <a:latin typeface="Bobby Jones"/>
              </a:rPr>
              <a:t>is a current conveyor based on a TIA provides a low impedance input to the sensors output current signal.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60090" y="2222702"/>
            <a:ext cx="5637038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1660D6"/>
                </a:solidFill>
                <a:latin typeface="Bobby Jones"/>
              </a:rPr>
              <a:t>Input Pre-amplifier (p)  </a:t>
            </a:r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40D474DE-7E15-428A-8E6C-2C3032D55D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552136">
            <a:off x="3440026" y="6618348"/>
            <a:ext cx="1501200" cy="540432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79E7F230-FE88-4452-82B1-A053A4FA12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81568" y="5540275"/>
            <a:ext cx="1501200" cy="540432"/>
          </a:xfrm>
          <a:prstGeom prst="rect">
            <a:avLst/>
          </a:prstGeom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A5F80B0E-BF1C-4C18-8489-E6C69EDE7B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408001">
            <a:off x="3368730" y="4474878"/>
            <a:ext cx="1501200" cy="540432"/>
          </a:xfrm>
          <a:prstGeom prst="rect">
            <a:avLst/>
          </a:prstGeom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6B78CA88-2028-48F0-830A-7DB5A56C4083}"/>
              </a:ext>
            </a:extLst>
          </p:cNvPr>
          <p:cNvSpPr txBox="1"/>
          <p:nvPr/>
        </p:nvSpPr>
        <p:spPr>
          <a:xfrm>
            <a:off x="12586912" y="3034555"/>
            <a:ext cx="4672388" cy="19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DB7256"/>
                </a:solidFill>
                <a:latin typeface="Bobby Jones"/>
              </a:rPr>
              <a:t>The input current is then replicated into 3 branches: T, E and QDC blocks. The T and E branches have TIA with configurable gains for baseline</a:t>
            </a:r>
          </a:p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DB7256"/>
                </a:solidFill>
                <a:latin typeface="Bobby Jones"/>
              </a:rPr>
              <a:t>stabilization and noise cancellation.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922DF7FA-CA69-4E8B-B337-A5A183D5C787}"/>
              </a:ext>
            </a:extLst>
          </p:cNvPr>
          <p:cNvSpPr txBox="1"/>
          <p:nvPr/>
        </p:nvSpPr>
        <p:spPr>
          <a:xfrm>
            <a:off x="12074898" y="2234107"/>
            <a:ext cx="5637038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1660D6"/>
                </a:solidFill>
                <a:latin typeface="Bobby Jones"/>
              </a:rPr>
              <a:t>T, E and </a:t>
            </a:r>
            <a:r>
              <a:rPr lang="en-US" sz="3599" dirty="0" err="1">
                <a:solidFill>
                  <a:srgbClr val="1660D6"/>
                </a:solidFill>
                <a:latin typeface="Bobby Jones"/>
              </a:rPr>
              <a:t>qdc</a:t>
            </a:r>
            <a:r>
              <a:rPr lang="en-US" sz="3599" dirty="0">
                <a:solidFill>
                  <a:srgbClr val="1660D6"/>
                </a:solidFill>
                <a:latin typeface="Bobby Jones"/>
              </a:rPr>
              <a:t> branches</a:t>
            </a:r>
          </a:p>
        </p:txBody>
      </p:sp>
      <p:grpSp>
        <p:nvGrpSpPr>
          <p:cNvPr id="16" name="Group 13">
            <a:extLst>
              <a:ext uri="{FF2B5EF4-FFF2-40B4-BE49-F238E27FC236}">
                <a16:creationId xmlns:a16="http://schemas.microsoft.com/office/drawing/2014/main" id="{59337FB5-B1DB-45B8-A3C0-DF1014FA08EA}"/>
              </a:ext>
            </a:extLst>
          </p:cNvPr>
          <p:cNvGrpSpPr/>
          <p:nvPr/>
        </p:nvGrpSpPr>
        <p:grpSpPr>
          <a:xfrm>
            <a:off x="4702488" y="6110494"/>
            <a:ext cx="585463" cy="392850"/>
            <a:chOff x="0" y="0"/>
            <a:chExt cx="154196" cy="103467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31BC4925-F4D2-4EA0-ACAB-CB608A6800FF}"/>
                </a:ext>
              </a:extLst>
            </p:cNvPr>
            <p:cNvSpPr/>
            <p:nvPr/>
          </p:nvSpPr>
          <p:spPr>
            <a:xfrm>
              <a:off x="0" y="0"/>
              <a:ext cx="154196" cy="103467"/>
            </a:xfrm>
            <a:custGeom>
              <a:avLst/>
              <a:gdLst/>
              <a:ahLst/>
              <a:cxnLst/>
              <a:rect l="l" t="t" r="r" b="b"/>
              <a:pathLst>
                <a:path w="154196" h="103467">
                  <a:moveTo>
                    <a:pt x="0" y="0"/>
                  </a:moveTo>
                  <a:lnTo>
                    <a:pt x="154196" y="0"/>
                  </a:lnTo>
                  <a:lnTo>
                    <a:pt x="154196" y="103467"/>
                  </a:lnTo>
                  <a:lnTo>
                    <a:pt x="0" y="103467"/>
                  </a:lnTo>
                  <a:close/>
                </a:path>
              </a:pathLst>
            </a:custGeom>
            <a:solidFill>
              <a:srgbClr val="3291D2">
                <a:alpha val="40784"/>
              </a:srgbClr>
            </a:solidFill>
            <a:ln w="19050">
              <a:solidFill>
                <a:srgbClr val="59C0E4">
                  <a:alpha val="40784"/>
                </a:srgbClr>
              </a:solidFill>
            </a:ln>
          </p:spPr>
        </p:sp>
        <p:sp>
          <p:nvSpPr>
            <p:cNvPr id="18" name="TextBox 15">
              <a:extLst>
                <a:ext uri="{FF2B5EF4-FFF2-40B4-BE49-F238E27FC236}">
                  <a16:creationId xmlns:a16="http://schemas.microsoft.com/office/drawing/2014/main" id="{5F319E6A-BB3C-4A07-B340-3A10BAC5BB8A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6">
            <a:extLst>
              <a:ext uri="{FF2B5EF4-FFF2-40B4-BE49-F238E27FC236}">
                <a16:creationId xmlns:a16="http://schemas.microsoft.com/office/drawing/2014/main" id="{7469772C-7846-4235-8C2F-F9F8DBD30661}"/>
              </a:ext>
            </a:extLst>
          </p:cNvPr>
          <p:cNvGrpSpPr/>
          <p:nvPr/>
        </p:nvGrpSpPr>
        <p:grpSpPr>
          <a:xfrm>
            <a:off x="4643469" y="3863234"/>
            <a:ext cx="585463" cy="392850"/>
            <a:chOff x="0" y="0"/>
            <a:chExt cx="154196" cy="103467"/>
          </a:xfrm>
        </p:grpSpPr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59CDE896-9BA9-416B-A862-96208A8A3FB9}"/>
                </a:ext>
              </a:extLst>
            </p:cNvPr>
            <p:cNvSpPr/>
            <p:nvPr/>
          </p:nvSpPr>
          <p:spPr>
            <a:xfrm>
              <a:off x="0" y="0"/>
              <a:ext cx="154196" cy="103467"/>
            </a:xfrm>
            <a:custGeom>
              <a:avLst/>
              <a:gdLst/>
              <a:ahLst/>
              <a:cxnLst/>
              <a:rect l="l" t="t" r="r" b="b"/>
              <a:pathLst>
                <a:path w="154196" h="103467">
                  <a:moveTo>
                    <a:pt x="0" y="0"/>
                  </a:moveTo>
                  <a:lnTo>
                    <a:pt x="154196" y="0"/>
                  </a:lnTo>
                  <a:lnTo>
                    <a:pt x="154196" y="103467"/>
                  </a:lnTo>
                  <a:lnTo>
                    <a:pt x="0" y="103467"/>
                  </a:lnTo>
                  <a:close/>
                </a:path>
              </a:pathLst>
            </a:custGeom>
            <a:solidFill>
              <a:srgbClr val="3291D2">
                <a:alpha val="40784"/>
              </a:srgbClr>
            </a:solidFill>
            <a:ln w="19050">
              <a:solidFill>
                <a:srgbClr val="59C0E4">
                  <a:alpha val="40784"/>
                </a:srgbClr>
              </a:solidFill>
            </a:ln>
          </p:spPr>
        </p:sp>
        <p:sp>
          <p:nvSpPr>
            <p:cNvPr id="21" name="TextBox 18">
              <a:extLst>
                <a:ext uri="{FF2B5EF4-FFF2-40B4-BE49-F238E27FC236}">
                  <a16:creationId xmlns:a16="http://schemas.microsoft.com/office/drawing/2014/main" id="{91EAAFAC-0363-484C-979C-17776523C9C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12">
            <a:extLst>
              <a:ext uri="{FF2B5EF4-FFF2-40B4-BE49-F238E27FC236}">
                <a16:creationId xmlns:a16="http://schemas.microsoft.com/office/drawing/2014/main" id="{69F53172-E089-4E20-9764-5A476674CE49}"/>
              </a:ext>
            </a:extLst>
          </p:cNvPr>
          <p:cNvSpPr/>
          <p:nvPr/>
        </p:nvSpPr>
        <p:spPr>
          <a:xfrm>
            <a:off x="13248552" y="5287199"/>
            <a:ext cx="3959716" cy="4308342"/>
          </a:xfrm>
          <a:custGeom>
            <a:avLst/>
            <a:gdLst/>
            <a:ahLst/>
            <a:cxnLst/>
            <a:rect l="l" t="t" r="r" b="b"/>
            <a:pathLst>
              <a:path w="5188310" h="6004574">
                <a:moveTo>
                  <a:pt x="0" y="0"/>
                </a:moveTo>
                <a:lnTo>
                  <a:pt x="5188309" y="0"/>
                </a:lnTo>
                <a:lnTo>
                  <a:pt x="5188309" y="6004574"/>
                </a:lnTo>
                <a:lnTo>
                  <a:pt x="0" y="60045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6DAB4-36A3-45B9-879F-AF13EB7908F1}"/>
              </a:ext>
            </a:extLst>
          </p:cNvPr>
          <p:cNvSpPr txBox="1"/>
          <p:nvPr/>
        </p:nvSpPr>
        <p:spPr>
          <a:xfrm>
            <a:off x="8458200" y="9639300"/>
            <a:ext cx="2133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Bobby Jones"/>
              </a:rPr>
              <a:t>Page.23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4" grpId="0"/>
      <p:bldP spid="14" grpId="1"/>
      <p:bldP spid="15" grpId="0"/>
      <p:bldP spid="1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5203" y="685710"/>
            <a:ext cx="16977593" cy="8915580"/>
            <a:chOff x="0" y="0"/>
            <a:chExt cx="4274726" cy="22448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44821"/>
            </a:xfrm>
            <a:custGeom>
              <a:avLst/>
              <a:gdLst/>
              <a:ahLst/>
              <a:cxnLst/>
              <a:rect l="l" t="t" r="r" b="b"/>
              <a:pathLst>
                <a:path w="4274726" h="2244821">
                  <a:moveTo>
                    <a:pt x="0" y="0"/>
                  </a:moveTo>
                  <a:lnTo>
                    <a:pt x="4274726" y="0"/>
                  </a:lnTo>
                  <a:lnTo>
                    <a:pt x="4274726" y="2244821"/>
                  </a:lnTo>
                  <a:lnTo>
                    <a:pt x="0" y="22448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43664" y="2288514"/>
            <a:ext cx="10616426" cy="6969786"/>
          </a:xfrm>
          <a:custGeom>
            <a:avLst/>
            <a:gdLst/>
            <a:ahLst/>
            <a:cxnLst/>
            <a:rect l="l" t="t" r="r" b="b"/>
            <a:pathLst>
              <a:path w="10616426" h="6969786">
                <a:moveTo>
                  <a:pt x="0" y="0"/>
                </a:moveTo>
                <a:lnTo>
                  <a:pt x="10616425" y="0"/>
                </a:lnTo>
                <a:lnTo>
                  <a:pt x="10616425" y="6969786"/>
                </a:lnTo>
                <a:lnTo>
                  <a:pt x="0" y="69697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125" t="-14743" r="-26272" b="-10690"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5803693" y="6784524"/>
            <a:ext cx="1094545" cy="39403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5750054" y="2597414"/>
            <a:ext cx="1201822" cy="3817806"/>
            <a:chOff x="0" y="0"/>
            <a:chExt cx="316529" cy="10055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6529" cy="1005513"/>
            </a:xfrm>
            <a:custGeom>
              <a:avLst/>
              <a:gdLst/>
              <a:ahLst/>
              <a:cxnLst/>
              <a:rect l="l" t="t" r="r" b="b"/>
              <a:pathLst>
                <a:path w="316529" h="1005513">
                  <a:moveTo>
                    <a:pt x="0" y="0"/>
                  </a:moveTo>
                  <a:lnTo>
                    <a:pt x="316529" y="0"/>
                  </a:lnTo>
                  <a:lnTo>
                    <a:pt x="316529" y="1005513"/>
                  </a:lnTo>
                  <a:lnTo>
                    <a:pt x="0" y="1005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>
              <a:solidFill>
                <a:srgbClr val="3291D2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074898" y="2187589"/>
            <a:ext cx="5637038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1660D6"/>
                </a:solidFill>
                <a:latin typeface="Bobby Jones"/>
              </a:rPr>
              <a:t>t1, t2 and E discriminators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27534" y="3027391"/>
            <a:ext cx="4672388" cy="19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DB7256"/>
                </a:solidFill>
                <a:latin typeface="Bobby Jones"/>
              </a:rPr>
              <a:t>The outputs of TIAS are fed into CFDs for timing measurement</a:t>
            </a:r>
          </a:p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DB7256"/>
                </a:solidFill>
                <a:latin typeface="Bobby Jones"/>
              </a:rPr>
              <a:t>(T1 and T2) and hit selection (E). Each of the discriminators has a threshold (Vth-t1, vth-t2 &amp; </a:t>
            </a:r>
            <a:r>
              <a:rPr lang="en-US" sz="2200" dirty="0" err="1">
                <a:solidFill>
                  <a:srgbClr val="DB7256"/>
                </a:solidFill>
                <a:latin typeface="Bobby Jones"/>
              </a:rPr>
              <a:t>vth</a:t>
            </a:r>
            <a:r>
              <a:rPr lang="en-US" sz="2200" dirty="0">
                <a:solidFill>
                  <a:srgbClr val="DB7256"/>
                </a:solidFill>
                <a:latin typeface="Bobby Jones"/>
              </a:rPr>
              <a:t>-e)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24E09961-87CF-4A66-9905-90F66917C139}"/>
              </a:ext>
            </a:extLst>
          </p:cNvPr>
          <p:cNvSpPr txBox="1"/>
          <p:nvPr/>
        </p:nvSpPr>
        <p:spPr>
          <a:xfrm>
            <a:off x="12557223" y="3049323"/>
            <a:ext cx="4672388" cy="19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DB7256"/>
                </a:solidFill>
                <a:latin typeface="Bobby Jones"/>
              </a:rPr>
              <a:t>In the CFD, the output signal of </a:t>
            </a:r>
            <a:r>
              <a:rPr lang="en-US" sz="2200" dirty="0" err="1">
                <a:solidFill>
                  <a:srgbClr val="DB7256"/>
                </a:solidFill>
                <a:latin typeface="Bobby Jones"/>
              </a:rPr>
              <a:t>tia</a:t>
            </a:r>
            <a:r>
              <a:rPr lang="en-US" sz="2200" dirty="0">
                <a:solidFill>
                  <a:srgbClr val="DB7256"/>
                </a:solidFill>
                <a:latin typeface="Bobby Jones"/>
              </a:rPr>
              <a:t> will be added to the inverted and delayed copy of the signal. The result is a bipolar signal with the baseline removed.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2B0EFB-79E9-4CB5-806D-203374538A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84" t="16666" r="17917" b="17102"/>
          <a:stretch/>
        </p:blipFill>
        <p:spPr>
          <a:xfrm>
            <a:off x="12557223" y="5707196"/>
            <a:ext cx="4829227" cy="2481563"/>
          </a:xfrm>
          <a:prstGeom prst="rect">
            <a:avLst/>
          </a:prstGeom>
        </p:spPr>
      </p:pic>
      <p:sp>
        <p:nvSpPr>
          <p:cNvPr id="19" name="TextBox 8">
            <a:extLst>
              <a:ext uri="{FF2B5EF4-FFF2-40B4-BE49-F238E27FC236}">
                <a16:creationId xmlns:a16="http://schemas.microsoft.com/office/drawing/2014/main" id="{9BE06196-037D-4B47-83B3-445AEE6DDE07}"/>
              </a:ext>
            </a:extLst>
          </p:cNvPr>
          <p:cNvSpPr txBox="1"/>
          <p:nvPr/>
        </p:nvSpPr>
        <p:spPr>
          <a:xfrm>
            <a:off x="2158392" y="985475"/>
            <a:ext cx="13971211" cy="1034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875"/>
              </a:lnSpc>
              <a:spcBef>
                <a:spcPct val="0"/>
              </a:spcBef>
            </a:pPr>
            <a:r>
              <a:rPr lang="en-US" sz="6068" dirty="0">
                <a:solidFill>
                  <a:srgbClr val="000000"/>
                </a:solidFill>
                <a:latin typeface="Bobby Jones"/>
              </a:rPr>
              <a:t>What is happening inside the </a:t>
            </a:r>
            <a:r>
              <a:rPr lang="en-US" sz="6068" dirty="0" err="1">
                <a:solidFill>
                  <a:srgbClr val="000000"/>
                </a:solidFill>
                <a:latin typeface="Bobby Jones"/>
              </a:rPr>
              <a:t>Tofhir</a:t>
            </a:r>
            <a:r>
              <a:rPr lang="en-US" sz="6068" dirty="0">
                <a:solidFill>
                  <a:srgbClr val="000000"/>
                </a:solidFill>
                <a:latin typeface="Bobby Jones"/>
              </a:rPr>
              <a:t> chip?</a:t>
            </a:r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CFEF2659-C064-4DA4-A939-DD6D3EAA9726}"/>
              </a:ext>
            </a:extLst>
          </p:cNvPr>
          <p:cNvSpPr/>
          <p:nvPr/>
        </p:nvSpPr>
        <p:spPr>
          <a:xfrm>
            <a:off x="13240206" y="5292948"/>
            <a:ext cx="3959716" cy="4308342"/>
          </a:xfrm>
          <a:custGeom>
            <a:avLst/>
            <a:gdLst/>
            <a:ahLst/>
            <a:cxnLst/>
            <a:rect l="l" t="t" r="r" b="b"/>
            <a:pathLst>
              <a:path w="5188310" h="6004574">
                <a:moveTo>
                  <a:pt x="0" y="0"/>
                </a:moveTo>
                <a:lnTo>
                  <a:pt x="5188309" y="0"/>
                </a:lnTo>
                <a:lnTo>
                  <a:pt x="5188309" y="6004574"/>
                </a:lnTo>
                <a:lnTo>
                  <a:pt x="0" y="60045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787D3F-15AD-4F25-9BFC-1FE727AE7256}"/>
              </a:ext>
            </a:extLst>
          </p:cNvPr>
          <p:cNvSpPr txBox="1"/>
          <p:nvPr/>
        </p:nvSpPr>
        <p:spPr>
          <a:xfrm>
            <a:off x="8458200" y="9639300"/>
            <a:ext cx="2133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Bobby Jones"/>
              </a:rPr>
              <a:t>Page.24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5203" y="685710"/>
            <a:ext cx="16977593" cy="8915580"/>
            <a:chOff x="0" y="0"/>
            <a:chExt cx="4274726" cy="22448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44821"/>
            </a:xfrm>
            <a:custGeom>
              <a:avLst/>
              <a:gdLst/>
              <a:ahLst/>
              <a:cxnLst/>
              <a:rect l="l" t="t" r="r" b="b"/>
              <a:pathLst>
                <a:path w="4274726" h="2244821">
                  <a:moveTo>
                    <a:pt x="0" y="0"/>
                  </a:moveTo>
                  <a:lnTo>
                    <a:pt x="4274726" y="0"/>
                  </a:lnTo>
                  <a:lnTo>
                    <a:pt x="4274726" y="2244821"/>
                  </a:lnTo>
                  <a:lnTo>
                    <a:pt x="0" y="22448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43664" y="2288514"/>
            <a:ext cx="10616426" cy="6969786"/>
          </a:xfrm>
          <a:custGeom>
            <a:avLst/>
            <a:gdLst/>
            <a:ahLst/>
            <a:cxnLst/>
            <a:rect l="l" t="t" r="r" b="b"/>
            <a:pathLst>
              <a:path w="10616426" h="6969786">
                <a:moveTo>
                  <a:pt x="0" y="0"/>
                </a:moveTo>
                <a:lnTo>
                  <a:pt x="10616425" y="0"/>
                </a:lnTo>
                <a:lnTo>
                  <a:pt x="10616425" y="6969786"/>
                </a:lnTo>
                <a:lnTo>
                  <a:pt x="0" y="69697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125" t="-14743" r="-26272" b="-10690"/>
            </a:stretch>
          </a:blip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54375" y="4409330"/>
            <a:ext cx="1094545" cy="39403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8248921" y="2616464"/>
            <a:ext cx="3052834" cy="3979770"/>
            <a:chOff x="0" y="0"/>
            <a:chExt cx="804039" cy="10481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4039" cy="1048170"/>
            </a:xfrm>
            <a:custGeom>
              <a:avLst/>
              <a:gdLst/>
              <a:ahLst/>
              <a:cxnLst/>
              <a:rect l="l" t="t" r="r" b="b"/>
              <a:pathLst>
                <a:path w="804039" h="1048170">
                  <a:moveTo>
                    <a:pt x="0" y="0"/>
                  </a:moveTo>
                  <a:lnTo>
                    <a:pt x="804039" y="0"/>
                  </a:lnTo>
                  <a:lnTo>
                    <a:pt x="804039" y="1048170"/>
                  </a:lnTo>
                  <a:lnTo>
                    <a:pt x="0" y="1048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>
              <a:solidFill>
                <a:srgbClr val="3291D2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074898" y="2187589"/>
            <a:ext cx="5637038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39"/>
              </a:lnSpc>
              <a:spcBef>
                <a:spcPct val="0"/>
              </a:spcBef>
            </a:pPr>
            <a:r>
              <a:rPr lang="en-US" sz="3599" dirty="0">
                <a:solidFill>
                  <a:srgbClr val="1660D6"/>
                </a:solidFill>
                <a:latin typeface="Bobby Jones"/>
              </a:rPr>
              <a:t>internal trigger logic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27534" y="3027391"/>
            <a:ext cx="4672388" cy="19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DB7256"/>
                </a:solidFill>
                <a:latin typeface="Bobby Jones"/>
              </a:rPr>
              <a:t>The output signals from the cfd are used to control the ASIC internal triggering logic. the events that trigger all the three thresholds are considered valid and digitized.</a:t>
            </a:r>
          </a:p>
        </p:txBody>
      </p:sp>
      <p:pic>
        <p:nvPicPr>
          <p:cNvPr id="14" name="Picture 7">
            <a:extLst>
              <a:ext uri="{FF2B5EF4-FFF2-40B4-BE49-F238E27FC236}">
                <a16:creationId xmlns:a16="http://schemas.microsoft.com/office/drawing/2014/main" id="{4D1C2411-BF8D-4197-988B-5B91C3AD1F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82149" y="7836290"/>
            <a:ext cx="1094545" cy="394036"/>
          </a:xfrm>
          <a:prstGeom prst="rect">
            <a:avLst/>
          </a:prstGeom>
        </p:spPr>
      </p:pic>
      <p:grpSp>
        <p:nvGrpSpPr>
          <p:cNvPr id="15" name="Group 8">
            <a:extLst>
              <a:ext uri="{FF2B5EF4-FFF2-40B4-BE49-F238E27FC236}">
                <a16:creationId xmlns:a16="http://schemas.microsoft.com/office/drawing/2014/main" id="{13E6189F-7618-4C33-AB33-8D56A373279A}"/>
              </a:ext>
            </a:extLst>
          </p:cNvPr>
          <p:cNvGrpSpPr/>
          <p:nvPr/>
        </p:nvGrpSpPr>
        <p:grpSpPr>
          <a:xfrm>
            <a:off x="4176694" y="7385755"/>
            <a:ext cx="2937146" cy="1689142"/>
            <a:chOff x="0" y="0"/>
            <a:chExt cx="773569" cy="444877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CB6A5351-9F97-4455-BEBB-017CD1BF1FE0}"/>
                </a:ext>
              </a:extLst>
            </p:cNvPr>
            <p:cNvSpPr/>
            <p:nvPr/>
          </p:nvSpPr>
          <p:spPr>
            <a:xfrm>
              <a:off x="0" y="0"/>
              <a:ext cx="773569" cy="444877"/>
            </a:xfrm>
            <a:custGeom>
              <a:avLst/>
              <a:gdLst/>
              <a:ahLst/>
              <a:cxnLst/>
              <a:rect l="l" t="t" r="r" b="b"/>
              <a:pathLst>
                <a:path w="773569" h="444877">
                  <a:moveTo>
                    <a:pt x="0" y="0"/>
                  </a:moveTo>
                  <a:lnTo>
                    <a:pt x="773569" y="0"/>
                  </a:lnTo>
                  <a:lnTo>
                    <a:pt x="773569" y="444877"/>
                  </a:lnTo>
                  <a:lnTo>
                    <a:pt x="0" y="4448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>
              <a:solidFill>
                <a:srgbClr val="3291D2"/>
              </a:solidFill>
            </a:ln>
          </p:spPr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E44407EF-5C2A-406A-B8D0-ED83F4BE4728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2">
            <a:extLst>
              <a:ext uri="{FF2B5EF4-FFF2-40B4-BE49-F238E27FC236}">
                <a16:creationId xmlns:a16="http://schemas.microsoft.com/office/drawing/2014/main" id="{082AA9BF-D6BF-4840-883E-C67F9329825E}"/>
              </a:ext>
            </a:extLst>
          </p:cNvPr>
          <p:cNvSpPr txBox="1"/>
          <p:nvPr/>
        </p:nvSpPr>
        <p:spPr>
          <a:xfrm>
            <a:off x="12056874" y="2187589"/>
            <a:ext cx="5637038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39"/>
              </a:lnSpc>
              <a:spcBef>
                <a:spcPct val="0"/>
              </a:spcBef>
            </a:pPr>
            <a:r>
              <a:rPr lang="en-US" sz="3599" dirty="0" err="1">
                <a:solidFill>
                  <a:srgbClr val="1660D6"/>
                </a:solidFill>
                <a:latin typeface="Bobby Jones"/>
              </a:rPr>
              <a:t>qdc</a:t>
            </a:r>
            <a:r>
              <a:rPr lang="en-US" sz="3599" dirty="0">
                <a:solidFill>
                  <a:srgbClr val="1660D6"/>
                </a:solidFill>
                <a:latin typeface="Bobby Jones"/>
              </a:rPr>
              <a:t> branch 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32FF217D-65F8-49D7-A94F-998B8647B62E}"/>
              </a:ext>
            </a:extLst>
          </p:cNvPr>
          <p:cNvSpPr txBox="1"/>
          <p:nvPr/>
        </p:nvSpPr>
        <p:spPr>
          <a:xfrm>
            <a:off x="12509510" y="3027391"/>
            <a:ext cx="4672388" cy="19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DB7256"/>
                </a:solidFill>
                <a:latin typeface="Bobby Jones"/>
              </a:rPr>
              <a:t>The QDC measures the integrated charge from the rising edge of trigger Q (generated by the</a:t>
            </a:r>
          </a:p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DB7256"/>
                </a:solidFill>
                <a:latin typeface="Bobby Jones"/>
              </a:rPr>
              <a:t>output of discriminator T2) until the end of the integration window.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342B0E3B-359E-4AA2-8FB1-9D6FE7F773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8978003" y="5950955"/>
            <a:ext cx="1094545" cy="394036"/>
          </a:xfrm>
          <a:prstGeom prst="rect">
            <a:avLst/>
          </a:prstGeom>
        </p:spPr>
      </p:pic>
      <p:grpSp>
        <p:nvGrpSpPr>
          <p:cNvPr id="21" name="Group 8">
            <a:extLst>
              <a:ext uri="{FF2B5EF4-FFF2-40B4-BE49-F238E27FC236}">
                <a16:creationId xmlns:a16="http://schemas.microsoft.com/office/drawing/2014/main" id="{9BBCE937-7769-4F5B-932D-90D999BDF231}"/>
              </a:ext>
            </a:extLst>
          </p:cNvPr>
          <p:cNvGrpSpPr/>
          <p:nvPr/>
        </p:nvGrpSpPr>
        <p:grpSpPr>
          <a:xfrm>
            <a:off x="7369690" y="6552552"/>
            <a:ext cx="4705208" cy="3266927"/>
            <a:chOff x="0" y="-47625"/>
            <a:chExt cx="1239232" cy="860425"/>
          </a:xfrm>
        </p:grpSpPr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E82C77D-40BE-4551-805F-7E8EB4E7A8C3}"/>
                </a:ext>
              </a:extLst>
            </p:cNvPr>
            <p:cNvSpPr/>
            <p:nvPr/>
          </p:nvSpPr>
          <p:spPr>
            <a:xfrm>
              <a:off x="0" y="-17351"/>
              <a:ext cx="1239232" cy="644364"/>
            </a:xfrm>
            <a:custGeom>
              <a:avLst/>
              <a:gdLst/>
              <a:ahLst/>
              <a:cxnLst/>
              <a:rect l="l" t="t" r="r" b="b"/>
              <a:pathLst>
                <a:path w="1239232" h="644364">
                  <a:moveTo>
                    <a:pt x="0" y="0"/>
                  </a:moveTo>
                  <a:lnTo>
                    <a:pt x="1239232" y="0"/>
                  </a:lnTo>
                  <a:lnTo>
                    <a:pt x="1239232" y="644364"/>
                  </a:lnTo>
                  <a:lnTo>
                    <a:pt x="0" y="6443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>
              <a:solidFill>
                <a:srgbClr val="3291D2"/>
              </a:solidFill>
            </a:ln>
          </p:spPr>
        </p:sp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5D7386F6-48F1-4BF3-BE4C-A7CFD6465AF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12">
            <a:extLst>
              <a:ext uri="{FF2B5EF4-FFF2-40B4-BE49-F238E27FC236}">
                <a16:creationId xmlns:a16="http://schemas.microsoft.com/office/drawing/2014/main" id="{CC70149E-01D7-43DE-B4E5-677EC0D761C9}"/>
              </a:ext>
            </a:extLst>
          </p:cNvPr>
          <p:cNvSpPr txBox="1"/>
          <p:nvPr/>
        </p:nvSpPr>
        <p:spPr>
          <a:xfrm>
            <a:off x="12478952" y="3027391"/>
            <a:ext cx="4672388" cy="19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DB7256"/>
                </a:solidFill>
                <a:latin typeface="Bobby Jones"/>
              </a:rPr>
              <a:t>The TDC T1 measures the time of the rising edge of trigger T1. The TDC T2 measures the time of the rising edge or falling edge of trigger T2. the </a:t>
            </a:r>
            <a:r>
              <a:rPr lang="en-US" sz="2200" dirty="0" err="1">
                <a:solidFill>
                  <a:srgbClr val="DB7256"/>
                </a:solidFill>
                <a:latin typeface="Bobby Jones"/>
              </a:rPr>
              <a:t>adc</a:t>
            </a:r>
            <a:r>
              <a:rPr lang="en-US" sz="2200" dirty="0">
                <a:solidFill>
                  <a:srgbClr val="DB7256"/>
                </a:solidFill>
                <a:latin typeface="Bobby Jones"/>
              </a:rPr>
              <a:t> is analog to digital converter.</a:t>
            </a: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42AFE3A5-D1CA-4D0F-8C18-A1CCC4CE1B16}"/>
              </a:ext>
            </a:extLst>
          </p:cNvPr>
          <p:cNvSpPr txBox="1"/>
          <p:nvPr/>
        </p:nvSpPr>
        <p:spPr>
          <a:xfrm>
            <a:off x="12026316" y="2187589"/>
            <a:ext cx="5637038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39"/>
              </a:lnSpc>
              <a:spcBef>
                <a:spcPct val="0"/>
              </a:spcBef>
            </a:pPr>
            <a:r>
              <a:rPr lang="en-US" sz="3599" dirty="0" err="1">
                <a:solidFill>
                  <a:srgbClr val="1660D6"/>
                </a:solidFill>
                <a:latin typeface="Bobby Jones"/>
              </a:rPr>
              <a:t>tdcs</a:t>
            </a:r>
            <a:r>
              <a:rPr lang="en-US" sz="3599" dirty="0">
                <a:solidFill>
                  <a:srgbClr val="1660D6"/>
                </a:solidFill>
                <a:latin typeface="Bobby Jones"/>
              </a:rPr>
              <a:t> &amp; </a:t>
            </a:r>
            <a:r>
              <a:rPr lang="en-US" sz="3599" dirty="0" err="1">
                <a:solidFill>
                  <a:srgbClr val="1660D6"/>
                </a:solidFill>
                <a:latin typeface="Bobby Jones"/>
              </a:rPr>
              <a:t>adc</a:t>
            </a:r>
            <a:endParaRPr lang="en-US" sz="3599" dirty="0">
              <a:solidFill>
                <a:srgbClr val="1660D6"/>
              </a:solidFill>
              <a:latin typeface="Bobby Jones"/>
            </a:endParaRP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ACF3BEDA-E529-465C-9EB7-2D1D82DD6CC9}"/>
              </a:ext>
            </a:extLst>
          </p:cNvPr>
          <p:cNvSpPr txBox="1"/>
          <p:nvPr/>
        </p:nvSpPr>
        <p:spPr>
          <a:xfrm>
            <a:off x="2158392" y="985475"/>
            <a:ext cx="13971211" cy="1034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875"/>
              </a:lnSpc>
              <a:spcBef>
                <a:spcPct val="0"/>
              </a:spcBef>
            </a:pPr>
            <a:r>
              <a:rPr lang="en-US" sz="6068" dirty="0">
                <a:solidFill>
                  <a:srgbClr val="000000"/>
                </a:solidFill>
                <a:latin typeface="Bobby Jones"/>
              </a:rPr>
              <a:t>What is happening inside the </a:t>
            </a:r>
            <a:r>
              <a:rPr lang="en-US" sz="6068" dirty="0" err="1">
                <a:solidFill>
                  <a:srgbClr val="000000"/>
                </a:solidFill>
                <a:latin typeface="Bobby Jones"/>
              </a:rPr>
              <a:t>Tofhir</a:t>
            </a:r>
            <a:r>
              <a:rPr lang="en-US" sz="6068" dirty="0">
                <a:solidFill>
                  <a:srgbClr val="000000"/>
                </a:solidFill>
                <a:latin typeface="Bobby Jones"/>
              </a:rPr>
              <a:t> chip?</a:t>
            </a:r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67BA90AA-C870-4755-B526-8E3AE3154FF7}"/>
              </a:ext>
            </a:extLst>
          </p:cNvPr>
          <p:cNvSpPr/>
          <p:nvPr/>
        </p:nvSpPr>
        <p:spPr>
          <a:xfrm>
            <a:off x="13248552" y="5287199"/>
            <a:ext cx="3959716" cy="4308342"/>
          </a:xfrm>
          <a:custGeom>
            <a:avLst/>
            <a:gdLst/>
            <a:ahLst/>
            <a:cxnLst/>
            <a:rect l="l" t="t" r="r" b="b"/>
            <a:pathLst>
              <a:path w="5188310" h="6004574">
                <a:moveTo>
                  <a:pt x="0" y="0"/>
                </a:moveTo>
                <a:lnTo>
                  <a:pt x="5188309" y="0"/>
                </a:lnTo>
                <a:lnTo>
                  <a:pt x="5188309" y="6004574"/>
                </a:lnTo>
                <a:lnTo>
                  <a:pt x="0" y="60045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D963BF-3924-4361-A311-DB47F4F939BC}"/>
              </a:ext>
            </a:extLst>
          </p:cNvPr>
          <p:cNvSpPr txBox="1"/>
          <p:nvPr/>
        </p:nvSpPr>
        <p:spPr>
          <a:xfrm>
            <a:off x="8458200" y="9639300"/>
            <a:ext cx="2133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Bobby Jones"/>
              </a:rPr>
              <a:t>Page.25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3" grpId="1"/>
      <p:bldP spid="18" grpId="0"/>
      <p:bldP spid="18" grpId="1"/>
      <p:bldP spid="19" grpId="0"/>
      <p:bldP spid="19" grpId="1"/>
      <p:bldP spid="24" grpId="0"/>
      <p:bldP spid="24" grpId="1"/>
      <p:bldP spid="25" grpId="0"/>
      <p:bldP spid="2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5203" y="614273"/>
            <a:ext cx="16977593" cy="8915580"/>
            <a:chOff x="0" y="0"/>
            <a:chExt cx="4274726" cy="22448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44821"/>
            </a:xfrm>
            <a:custGeom>
              <a:avLst/>
              <a:gdLst/>
              <a:ahLst/>
              <a:cxnLst/>
              <a:rect l="l" t="t" r="r" b="b"/>
              <a:pathLst>
                <a:path w="4274726" h="2244821">
                  <a:moveTo>
                    <a:pt x="0" y="0"/>
                  </a:moveTo>
                  <a:lnTo>
                    <a:pt x="4274726" y="0"/>
                  </a:lnTo>
                  <a:lnTo>
                    <a:pt x="4274726" y="2244821"/>
                  </a:lnTo>
                  <a:lnTo>
                    <a:pt x="0" y="22448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06387" y="2991500"/>
            <a:ext cx="6658857" cy="3182850"/>
          </a:xfrm>
          <a:custGeom>
            <a:avLst/>
            <a:gdLst/>
            <a:ahLst/>
            <a:cxnLst/>
            <a:rect l="l" t="t" r="r" b="b"/>
            <a:pathLst>
              <a:path w="6658857" h="3182850">
                <a:moveTo>
                  <a:pt x="0" y="0"/>
                </a:moveTo>
                <a:lnTo>
                  <a:pt x="6658857" y="0"/>
                </a:lnTo>
                <a:lnTo>
                  <a:pt x="6658857" y="3182850"/>
                </a:lnTo>
                <a:lnTo>
                  <a:pt x="0" y="3182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373" t="-73604" r="-43524" b="-4163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17857" y="2103937"/>
            <a:ext cx="15252285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3291D2"/>
                </a:solidFill>
                <a:latin typeface="Bobby Jones"/>
              </a:rPr>
              <a:t>Trigger signals involved in the TDC and QDC operation Event packet format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87356" y="3355586"/>
            <a:ext cx="7738216" cy="5589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DB7256"/>
                </a:solidFill>
                <a:latin typeface="Bobby Jones"/>
              </a:rPr>
              <a:t>t(coarse): </a:t>
            </a:r>
            <a:r>
              <a:rPr lang="en-US" sz="2300" dirty="0">
                <a:solidFill>
                  <a:srgbClr val="F8D16F"/>
                </a:solidFill>
                <a:latin typeface="Bobby Jones"/>
              </a:rPr>
              <a:t>The value of a global clock counter latched on the next clock providing t(coarse). </a:t>
            </a:r>
          </a:p>
          <a:p>
            <a:pPr>
              <a:lnSpc>
                <a:spcPts val="3220"/>
              </a:lnSpc>
            </a:pPr>
            <a:endParaRPr lang="en-US" sz="2300" dirty="0">
              <a:solidFill>
                <a:srgbClr val="F8D16F"/>
              </a:solidFill>
              <a:latin typeface="Bobby Jones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DB7256"/>
                </a:solidFill>
                <a:latin typeface="Bobby Jones"/>
              </a:rPr>
              <a:t>t(fine):</a:t>
            </a:r>
            <a:r>
              <a:rPr lang="en-US" sz="2300" dirty="0">
                <a:solidFill>
                  <a:srgbClr val="F8D16F"/>
                </a:solidFill>
                <a:latin typeface="Bobby Jones"/>
              </a:rPr>
              <a:t> is the digitized  voltage stored in CT when the event is valid.</a:t>
            </a:r>
          </a:p>
          <a:p>
            <a:pPr>
              <a:lnSpc>
                <a:spcPts val="3220"/>
              </a:lnSpc>
            </a:pPr>
            <a:endParaRPr lang="en-US" sz="2300" dirty="0">
              <a:solidFill>
                <a:srgbClr val="F8D16F"/>
              </a:solidFill>
              <a:latin typeface="Bobby Jones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DB7256"/>
                </a:solidFill>
                <a:latin typeface="Bobby Jones"/>
              </a:rPr>
              <a:t>q(coarse): </a:t>
            </a:r>
            <a:r>
              <a:rPr lang="en-US" sz="2300" dirty="0">
                <a:solidFill>
                  <a:srgbClr val="F8D16F"/>
                </a:solidFill>
                <a:latin typeface="Bobby Jones"/>
              </a:rPr>
              <a:t>The value of a global counter latched on the next clock after the integration window.</a:t>
            </a: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F8D16F"/>
                </a:solidFill>
                <a:latin typeface="Bobby Jones"/>
              </a:rPr>
              <a:t>If the event is valid, the charge stored in CQ will be digitized.</a:t>
            </a:r>
          </a:p>
          <a:p>
            <a:pPr>
              <a:lnSpc>
                <a:spcPts val="3220"/>
              </a:lnSpc>
            </a:pPr>
            <a:endParaRPr lang="en-US" sz="2300" dirty="0">
              <a:solidFill>
                <a:srgbClr val="F8D16F"/>
              </a:solidFill>
              <a:latin typeface="Bobby Jones"/>
            </a:endParaRPr>
          </a:p>
          <a:p>
            <a:pPr>
              <a:lnSpc>
                <a:spcPts val="3220"/>
              </a:lnSpc>
            </a:pPr>
            <a:r>
              <a:rPr lang="en-US" sz="2300" dirty="0">
                <a:solidFill>
                  <a:srgbClr val="DB7256"/>
                </a:solidFill>
                <a:latin typeface="Bobby Jones"/>
              </a:rPr>
              <a:t>TAC-id number: </a:t>
            </a:r>
            <a:r>
              <a:rPr lang="en-US" sz="2300" dirty="0">
                <a:solidFill>
                  <a:srgbClr val="F8D16F"/>
                </a:solidFill>
                <a:latin typeface="Bobby Jones"/>
              </a:rPr>
              <a:t>the analog buffer set transmitted along with the event.</a:t>
            </a:r>
          </a:p>
          <a:p>
            <a:pPr>
              <a:lnSpc>
                <a:spcPts val="3220"/>
              </a:lnSpc>
            </a:pPr>
            <a:endParaRPr lang="en-US" sz="2300" dirty="0">
              <a:solidFill>
                <a:srgbClr val="F8D16F"/>
              </a:solidFill>
              <a:latin typeface="Bobby Jone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334962" y="6336275"/>
            <a:ext cx="6766369" cy="3112530"/>
          </a:xfrm>
          <a:custGeom>
            <a:avLst/>
            <a:gdLst/>
            <a:ahLst/>
            <a:cxnLst/>
            <a:rect l="l" t="t" r="r" b="b"/>
            <a:pathLst>
              <a:path w="6766369" h="3112530">
                <a:moveTo>
                  <a:pt x="0" y="0"/>
                </a:moveTo>
                <a:lnTo>
                  <a:pt x="6766369" y="0"/>
                </a:lnTo>
                <a:lnTo>
                  <a:pt x="6766369" y="3112530"/>
                </a:lnTo>
                <a:lnTo>
                  <a:pt x="0" y="3112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735" t="-71218" r="-82135" b="-65852"/>
            </a:stretch>
          </a:blipFill>
        </p:spPr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223C1635-CCE0-418D-8075-49EF3DF28EC1}"/>
              </a:ext>
            </a:extLst>
          </p:cNvPr>
          <p:cNvSpPr txBox="1"/>
          <p:nvPr/>
        </p:nvSpPr>
        <p:spPr>
          <a:xfrm>
            <a:off x="2158392" y="985475"/>
            <a:ext cx="13971211" cy="1034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875"/>
              </a:lnSpc>
              <a:spcBef>
                <a:spcPct val="0"/>
              </a:spcBef>
            </a:pPr>
            <a:r>
              <a:rPr lang="en-US" sz="6068" dirty="0">
                <a:solidFill>
                  <a:srgbClr val="000000"/>
                </a:solidFill>
                <a:latin typeface="Bobby Jones"/>
              </a:rPr>
              <a:t>What is happening inside the </a:t>
            </a:r>
            <a:r>
              <a:rPr lang="en-US" sz="6068" dirty="0" err="1">
                <a:solidFill>
                  <a:srgbClr val="000000"/>
                </a:solidFill>
                <a:latin typeface="Bobby Jones"/>
              </a:rPr>
              <a:t>Tofhir</a:t>
            </a:r>
            <a:r>
              <a:rPr lang="en-US" sz="6068" dirty="0">
                <a:solidFill>
                  <a:srgbClr val="000000"/>
                </a:solidFill>
                <a:latin typeface="Bobby Jones"/>
              </a:rPr>
              <a:t> chip?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579A75-4AF8-429F-B190-ECAEDA825CA7}"/>
              </a:ext>
            </a:extLst>
          </p:cNvPr>
          <p:cNvSpPr txBox="1"/>
          <p:nvPr/>
        </p:nvSpPr>
        <p:spPr>
          <a:xfrm>
            <a:off x="8458200" y="9639300"/>
            <a:ext cx="2133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Bobby Jones"/>
              </a:rPr>
              <a:t>Page.26</a:t>
            </a: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ABFE0618-EFF0-4F9D-8CB6-ADC093477BF9}"/>
              </a:ext>
            </a:extLst>
          </p:cNvPr>
          <p:cNvGrpSpPr/>
          <p:nvPr/>
        </p:nvGrpSpPr>
        <p:grpSpPr>
          <a:xfrm>
            <a:off x="-11937" y="-38100"/>
            <a:ext cx="18299937" cy="10338322"/>
            <a:chOff x="-11937" y="-38100"/>
            <a:chExt cx="18299937" cy="103383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595E4B3-DCDD-49FB-A2DA-67E4DF260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937" y="-12253"/>
              <a:ext cx="2916951" cy="654556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FE0086-06D2-41BD-9230-32567C203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05"/>
            <a:stretch/>
          </p:blipFill>
          <p:spPr>
            <a:xfrm>
              <a:off x="2855543" y="-12254"/>
              <a:ext cx="3489127" cy="654053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5BD20D-8539-45F0-B502-9D932D2BB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4779" y="5899222"/>
              <a:ext cx="5843221" cy="438241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AACA587-498B-4C1C-B8DA-09EBB7125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256687" y="-38100"/>
              <a:ext cx="4327186" cy="325099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3C776BE-4FEB-4881-AB7C-06411B03D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663933" y="1300100"/>
              <a:ext cx="5918805" cy="332932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2510950-108C-4A38-ACF1-6AAD1D824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3243" y="1290"/>
              <a:ext cx="4428157" cy="590421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1CC8823-3690-47A6-A344-F6A6F0217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57" r="12358"/>
            <a:stretch/>
          </p:blipFill>
          <p:spPr>
            <a:xfrm>
              <a:off x="-11937" y="6515100"/>
              <a:ext cx="6366196" cy="3785122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5879398-2EA2-43F3-8501-71CF4BEEC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41"/>
            <a:stretch/>
          </p:blipFill>
          <p:spPr>
            <a:xfrm>
              <a:off x="6252950" y="3307237"/>
              <a:ext cx="4334660" cy="264822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D5B8F19-26B1-4AA4-997F-CD9FFFD3C1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0" t="-2" r="16409" b="2"/>
            <a:stretch/>
          </p:blipFill>
          <p:spPr>
            <a:xfrm>
              <a:off x="6248400" y="5899222"/>
              <a:ext cx="6366196" cy="4382416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EE46613-4C84-4C63-AE02-A2C7973855E0}"/>
              </a:ext>
            </a:extLst>
          </p:cNvPr>
          <p:cNvSpPr/>
          <p:nvPr/>
        </p:nvSpPr>
        <p:spPr>
          <a:xfrm>
            <a:off x="-11937" y="-12254"/>
            <a:ext cx="18299937" cy="10293892"/>
          </a:xfrm>
          <a:prstGeom prst="rect">
            <a:avLst/>
          </a:prstGeom>
          <a:solidFill>
            <a:schemeClr val="bg1">
              <a:lumMod val="75000"/>
              <a:alpha val="6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EAF71E-4E68-4210-8E38-FDAA120B6066}"/>
              </a:ext>
            </a:extLst>
          </p:cNvPr>
          <p:cNvSpPr txBox="1"/>
          <p:nvPr/>
        </p:nvSpPr>
        <p:spPr>
          <a:xfrm>
            <a:off x="3858128" y="3385335"/>
            <a:ext cx="1170669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0748107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5203" y="685710"/>
            <a:ext cx="16977593" cy="8915580"/>
            <a:chOff x="0" y="0"/>
            <a:chExt cx="4274726" cy="22448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44821"/>
            </a:xfrm>
            <a:custGeom>
              <a:avLst/>
              <a:gdLst/>
              <a:ahLst/>
              <a:cxnLst/>
              <a:rect l="l" t="t" r="r" b="b"/>
              <a:pathLst>
                <a:path w="4274726" h="2244821">
                  <a:moveTo>
                    <a:pt x="0" y="0"/>
                  </a:moveTo>
                  <a:lnTo>
                    <a:pt x="4274726" y="0"/>
                  </a:lnTo>
                  <a:lnTo>
                    <a:pt x="4274726" y="2244821"/>
                  </a:lnTo>
                  <a:lnTo>
                    <a:pt x="0" y="22448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332654">
            <a:off x="10695865" y="7015264"/>
            <a:ext cx="2192618" cy="2323584"/>
          </a:xfrm>
          <a:custGeom>
            <a:avLst/>
            <a:gdLst/>
            <a:ahLst/>
            <a:cxnLst/>
            <a:rect l="l" t="t" r="r" b="b"/>
            <a:pathLst>
              <a:path w="2192618" h="2323584">
                <a:moveTo>
                  <a:pt x="0" y="0"/>
                </a:moveTo>
                <a:lnTo>
                  <a:pt x="2192619" y="0"/>
                </a:lnTo>
                <a:lnTo>
                  <a:pt x="2192619" y="2323584"/>
                </a:lnTo>
                <a:lnTo>
                  <a:pt x="0" y="2323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25277">
            <a:off x="4874523" y="7329902"/>
            <a:ext cx="2584953" cy="1879477"/>
          </a:xfrm>
          <a:custGeom>
            <a:avLst/>
            <a:gdLst/>
            <a:ahLst/>
            <a:cxnLst/>
            <a:rect l="l" t="t" r="r" b="b"/>
            <a:pathLst>
              <a:path w="2584953" h="1879477">
                <a:moveTo>
                  <a:pt x="0" y="0"/>
                </a:moveTo>
                <a:lnTo>
                  <a:pt x="2584953" y="0"/>
                </a:lnTo>
                <a:lnTo>
                  <a:pt x="2584953" y="1879477"/>
                </a:lnTo>
                <a:lnTo>
                  <a:pt x="0" y="1879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922878">
            <a:off x="4966349" y="5146085"/>
            <a:ext cx="2653020" cy="2723374"/>
          </a:xfrm>
          <a:custGeom>
            <a:avLst/>
            <a:gdLst/>
            <a:ahLst/>
            <a:cxnLst/>
            <a:rect l="l" t="t" r="r" b="b"/>
            <a:pathLst>
              <a:path w="2653020" h="2723374">
                <a:moveTo>
                  <a:pt x="0" y="0"/>
                </a:moveTo>
                <a:lnTo>
                  <a:pt x="2653020" y="0"/>
                </a:lnTo>
                <a:lnTo>
                  <a:pt x="2653020" y="2723374"/>
                </a:lnTo>
                <a:lnTo>
                  <a:pt x="0" y="27233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4952938">
            <a:off x="5960744" y="3618013"/>
            <a:ext cx="2844490" cy="2772085"/>
          </a:xfrm>
          <a:custGeom>
            <a:avLst/>
            <a:gdLst/>
            <a:ahLst/>
            <a:cxnLst/>
            <a:rect l="l" t="t" r="r" b="b"/>
            <a:pathLst>
              <a:path w="2844490" h="2772085">
                <a:moveTo>
                  <a:pt x="0" y="0"/>
                </a:moveTo>
                <a:lnTo>
                  <a:pt x="2844490" y="0"/>
                </a:lnTo>
                <a:lnTo>
                  <a:pt x="2844490" y="2772085"/>
                </a:lnTo>
                <a:lnTo>
                  <a:pt x="0" y="27720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9651654">
            <a:off x="10041360" y="3785891"/>
            <a:ext cx="2584953" cy="1879477"/>
          </a:xfrm>
          <a:custGeom>
            <a:avLst/>
            <a:gdLst/>
            <a:ahLst/>
            <a:cxnLst/>
            <a:rect l="l" t="t" r="r" b="b"/>
            <a:pathLst>
              <a:path w="2584953" h="1879477">
                <a:moveTo>
                  <a:pt x="0" y="0"/>
                </a:moveTo>
                <a:lnTo>
                  <a:pt x="2584953" y="0"/>
                </a:lnTo>
                <a:lnTo>
                  <a:pt x="2584953" y="1879476"/>
                </a:lnTo>
                <a:lnTo>
                  <a:pt x="0" y="1879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7620216">
            <a:off x="7932222" y="3380938"/>
            <a:ext cx="2451040" cy="2597441"/>
          </a:xfrm>
          <a:custGeom>
            <a:avLst/>
            <a:gdLst/>
            <a:ahLst/>
            <a:cxnLst/>
            <a:rect l="l" t="t" r="r" b="b"/>
            <a:pathLst>
              <a:path w="2451040" h="2597441">
                <a:moveTo>
                  <a:pt x="0" y="0"/>
                </a:moveTo>
                <a:lnTo>
                  <a:pt x="2451039" y="0"/>
                </a:lnTo>
                <a:lnTo>
                  <a:pt x="2451039" y="2597441"/>
                </a:lnTo>
                <a:lnTo>
                  <a:pt x="0" y="2597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4712667">
            <a:off x="11412877" y="5193033"/>
            <a:ext cx="815138" cy="2629478"/>
          </a:xfrm>
          <a:custGeom>
            <a:avLst/>
            <a:gdLst/>
            <a:ahLst/>
            <a:cxnLst/>
            <a:rect l="l" t="t" r="r" b="b"/>
            <a:pathLst>
              <a:path w="815138" h="2629478">
                <a:moveTo>
                  <a:pt x="0" y="0"/>
                </a:moveTo>
                <a:lnTo>
                  <a:pt x="815139" y="0"/>
                </a:lnTo>
                <a:lnTo>
                  <a:pt x="815139" y="2629478"/>
                </a:lnTo>
                <a:lnTo>
                  <a:pt x="0" y="26294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871632" y="3582219"/>
            <a:ext cx="5188310" cy="6004574"/>
          </a:xfrm>
          <a:custGeom>
            <a:avLst/>
            <a:gdLst/>
            <a:ahLst/>
            <a:cxnLst/>
            <a:rect l="l" t="t" r="r" b="b"/>
            <a:pathLst>
              <a:path w="5188310" h="6004574">
                <a:moveTo>
                  <a:pt x="0" y="0"/>
                </a:moveTo>
                <a:lnTo>
                  <a:pt x="5188309" y="0"/>
                </a:lnTo>
                <a:lnTo>
                  <a:pt x="5188309" y="6004574"/>
                </a:lnTo>
                <a:lnTo>
                  <a:pt x="0" y="60045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296540" y="2912111"/>
            <a:ext cx="5637038" cy="88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EE8561"/>
                </a:solidFill>
                <a:latin typeface="Bobby Jones"/>
              </a:rPr>
              <a:t>Numpy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7177" y="5345237"/>
            <a:ext cx="5637038" cy="88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1660D6"/>
                </a:solidFill>
                <a:latin typeface="Bobby Jones"/>
              </a:rPr>
              <a:t>Matplotlib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5821" y="7984681"/>
            <a:ext cx="5637038" cy="88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162342"/>
                </a:solidFill>
                <a:latin typeface="Bobby Jones"/>
              </a:rPr>
              <a:t>uproot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47267" y="2136774"/>
            <a:ext cx="5637038" cy="88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39"/>
              </a:lnSpc>
              <a:spcBef>
                <a:spcPct val="0"/>
              </a:spcBef>
            </a:pPr>
            <a:r>
              <a:rPr lang="en-US" sz="5099" dirty="0">
                <a:solidFill>
                  <a:srgbClr val="59C0E4"/>
                </a:solidFill>
                <a:latin typeface="Bobby Jones"/>
              </a:rPr>
              <a:t>Python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95759" y="2912111"/>
            <a:ext cx="5637038" cy="88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EE8561"/>
                </a:solidFill>
                <a:latin typeface="Bobby Jones"/>
              </a:rPr>
              <a:t>DOCUMENTATIONs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92174" y="5535210"/>
            <a:ext cx="5637038" cy="88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1660D6"/>
                </a:solidFill>
                <a:latin typeface="Bobby Jones"/>
              </a:rPr>
              <a:t>jUPYTER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622262" y="7767672"/>
            <a:ext cx="5637038" cy="88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162342"/>
                </a:solidFill>
                <a:latin typeface="Bobby Jones"/>
              </a:rPr>
              <a:t>SWAN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871116" y="1028700"/>
            <a:ext cx="8545768" cy="1212510"/>
            <a:chOff x="0" y="0"/>
            <a:chExt cx="2250737" cy="3193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50737" cy="319344"/>
            </a:xfrm>
            <a:custGeom>
              <a:avLst/>
              <a:gdLst/>
              <a:ahLst/>
              <a:cxnLst/>
              <a:rect l="l" t="t" r="r" b="b"/>
              <a:pathLst>
                <a:path w="2250737" h="319344">
                  <a:moveTo>
                    <a:pt x="46203" y="0"/>
                  </a:moveTo>
                  <a:lnTo>
                    <a:pt x="2204535" y="0"/>
                  </a:lnTo>
                  <a:cubicBezTo>
                    <a:pt x="2230052" y="0"/>
                    <a:pt x="2250737" y="20686"/>
                    <a:pt x="2250737" y="46203"/>
                  </a:cubicBezTo>
                  <a:lnTo>
                    <a:pt x="2250737" y="273142"/>
                  </a:lnTo>
                  <a:cubicBezTo>
                    <a:pt x="2250737" y="298659"/>
                    <a:pt x="2230052" y="319344"/>
                    <a:pt x="2204535" y="319344"/>
                  </a:cubicBezTo>
                  <a:lnTo>
                    <a:pt x="46203" y="319344"/>
                  </a:lnTo>
                  <a:cubicBezTo>
                    <a:pt x="20686" y="319344"/>
                    <a:pt x="0" y="298659"/>
                    <a:pt x="0" y="273142"/>
                  </a:cubicBezTo>
                  <a:lnTo>
                    <a:pt x="0" y="46203"/>
                  </a:lnTo>
                  <a:cubicBezTo>
                    <a:pt x="0" y="20686"/>
                    <a:pt x="20686" y="0"/>
                    <a:pt x="46203" y="0"/>
                  </a:cubicBezTo>
                  <a:close/>
                </a:path>
              </a:pathLst>
            </a:custGeom>
            <a:solidFill>
              <a:srgbClr val="C6EBEE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221097" y="1209675"/>
            <a:ext cx="11845807" cy="877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5"/>
              </a:lnSpc>
              <a:spcBef>
                <a:spcPct val="0"/>
              </a:spcBef>
            </a:pPr>
            <a:r>
              <a:rPr lang="en-US" sz="6068">
                <a:solidFill>
                  <a:srgbClr val="000000"/>
                </a:solidFill>
                <a:latin typeface="Bobby Jones"/>
              </a:rPr>
              <a:t>MY CERN PROJECT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DD4405-D706-49AB-B0B4-96B285AA772E}"/>
              </a:ext>
            </a:extLst>
          </p:cNvPr>
          <p:cNvSpPr txBox="1"/>
          <p:nvPr/>
        </p:nvSpPr>
        <p:spPr>
          <a:xfrm>
            <a:off x="8458200" y="9639300"/>
            <a:ext cx="2133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Bobby Jones"/>
              </a:rPr>
              <a:t>Page.10</a:t>
            </a:r>
          </a:p>
        </p:txBody>
      </p:sp>
    </p:spTree>
    <p:extLst>
      <p:ext uri="{BB962C8B-B14F-4D97-AF65-F5344CB8AC3E}">
        <p14:creationId xmlns:p14="http://schemas.microsoft.com/office/powerpoint/2010/main" val="287038310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5203" y="685710"/>
            <a:ext cx="16977593" cy="8915580"/>
            <a:chOff x="0" y="0"/>
            <a:chExt cx="4274726" cy="22448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44821"/>
            </a:xfrm>
            <a:custGeom>
              <a:avLst/>
              <a:gdLst/>
              <a:ahLst/>
              <a:cxnLst/>
              <a:rect l="l" t="t" r="r" b="b"/>
              <a:pathLst>
                <a:path w="4274726" h="2244821">
                  <a:moveTo>
                    <a:pt x="0" y="0"/>
                  </a:moveTo>
                  <a:lnTo>
                    <a:pt x="4274726" y="0"/>
                  </a:lnTo>
                  <a:lnTo>
                    <a:pt x="4274726" y="2244821"/>
                  </a:lnTo>
                  <a:lnTo>
                    <a:pt x="0" y="22448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71116" y="1028700"/>
            <a:ext cx="8545768" cy="1212510"/>
            <a:chOff x="0" y="0"/>
            <a:chExt cx="2250737" cy="3193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50737" cy="319344"/>
            </a:xfrm>
            <a:custGeom>
              <a:avLst/>
              <a:gdLst/>
              <a:ahLst/>
              <a:cxnLst/>
              <a:rect l="l" t="t" r="r" b="b"/>
              <a:pathLst>
                <a:path w="2250737" h="319344">
                  <a:moveTo>
                    <a:pt x="46203" y="0"/>
                  </a:moveTo>
                  <a:lnTo>
                    <a:pt x="2204535" y="0"/>
                  </a:lnTo>
                  <a:cubicBezTo>
                    <a:pt x="2230052" y="0"/>
                    <a:pt x="2250737" y="20686"/>
                    <a:pt x="2250737" y="46203"/>
                  </a:cubicBezTo>
                  <a:lnTo>
                    <a:pt x="2250737" y="273142"/>
                  </a:lnTo>
                  <a:cubicBezTo>
                    <a:pt x="2250737" y="298659"/>
                    <a:pt x="2230052" y="319344"/>
                    <a:pt x="2204535" y="319344"/>
                  </a:cubicBezTo>
                  <a:lnTo>
                    <a:pt x="46203" y="319344"/>
                  </a:lnTo>
                  <a:cubicBezTo>
                    <a:pt x="20686" y="319344"/>
                    <a:pt x="0" y="298659"/>
                    <a:pt x="0" y="273142"/>
                  </a:cubicBezTo>
                  <a:lnTo>
                    <a:pt x="0" y="46203"/>
                  </a:lnTo>
                  <a:cubicBezTo>
                    <a:pt x="0" y="20686"/>
                    <a:pt x="20686" y="0"/>
                    <a:pt x="46203" y="0"/>
                  </a:cubicBezTo>
                  <a:close/>
                </a:path>
              </a:pathLst>
            </a:custGeom>
            <a:solidFill>
              <a:srgbClr val="C6EBE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050279" y="3686114"/>
            <a:ext cx="12187442" cy="5572186"/>
          </a:xfrm>
          <a:custGeom>
            <a:avLst/>
            <a:gdLst/>
            <a:ahLst/>
            <a:cxnLst/>
            <a:rect l="l" t="t" r="r" b="b"/>
            <a:pathLst>
              <a:path w="12187442" h="5572186">
                <a:moveTo>
                  <a:pt x="0" y="0"/>
                </a:moveTo>
                <a:lnTo>
                  <a:pt x="12187442" y="0"/>
                </a:lnTo>
                <a:lnTo>
                  <a:pt x="12187442" y="5572186"/>
                </a:lnTo>
                <a:lnTo>
                  <a:pt x="0" y="5572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221097" y="1209675"/>
            <a:ext cx="11845807" cy="877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5"/>
              </a:lnSpc>
              <a:spcBef>
                <a:spcPct val="0"/>
              </a:spcBef>
            </a:pPr>
            <a:r>
              <a:rPr lang="en-US" sz="6068">
                <a:solidFill>
                  <a:srgbClr val="000000"/>
                </a:solidFill>
                <a:latin typeface="Bobby Jones"/>
              </a:rPr>
              <a:t>WHAT ARE MIPS?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210546" y="2711100"/>
            <a:ext cx="11845807" cy="585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75"/>
              </a:lnSpc>
              <a:spcBef>
                <a:spcPct val="0"/>
              </a:spcBef>
            </a:pPr>
            <a:r>
              <a:rPr lang="en-US" sz="4068">
                <a:solidFill>
                  <a:srgbClr val="162342"/>
                </a:solidFill>
                <a:latin typeface="Bobby Jones"/>
              </a:rPr>
              <a:t>BETHE-BLOCH EQUATION FOR ENERGY LOSS:</a:t>
            </a:r>
          </a:p>
        </p:txBody>
      </p:sp>
      <p:sp>
        <p:nvSpPr>
          <p:cNvPr id="11" name="Freeform 11"/>
          <p:cNvSpPr/>
          <p:nvPr/>
        </p:nvSpPr>
        <p:spPr>
          <a:xfrm rot="-10184269">
            <a:off x="13997456" y="2775096"/>
            <a:ext cx="1144747" cy="1175104"/>
          </a:xfrm>
          <a:custGeom>
            <a:avLst/>
            <a:gdLst/>
            <a:ahLst/>
            <a:cxnLst/>
            <a:rect l="l" t="t" r="r" b="b"/>
            <a:pathLst>
              <a:path w="1144747" h="1175104">
                <a:moveTo>
                  <a:pt x="0" y="0"/>
                </a:moveTo>
                <a:lnTo>
                  <a:pt x="1144747" y="0"/>
                </a:lnTo>
                <a:lnTo>
                  <a:pt x="1144747" y="1175104"/>
                </a:lnTo>
                <a:lnTo>
                  <a:pt x="0" y="1175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814659" y="1434979"/>
            <a:ext cx="3444641" cy="1417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3131"/>
                </a:solidFill>
                <a:latin typeface="Bobby Jones"/>
              </a:rPr>
              <a:t>valid for heavy charged particles only!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BC8AA-7054-41C3-BCDA-522ECD599BA7}"/>
              </a:ext>
            </a:extLst>
          </p:cNvPr>
          <p:cNvSpPr txBox="1"/>
          <p:nvPr/>
        </p:nvSpPr>
        <p:spPr>
          <a:xfrm>
            <a:off x="8458200" y="9639300"/>
            <a:ext cx="2133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Bobby Jones"/>
              </a:rPr>
              <a:t>Page.12</a:t>
            </a:r>
          </a:p>
        </p:txBody>
      </p:sp>
    </p:spTree>
    <p:extLst>
      <p:ext uri="{BB962C8B-B14F-4D97-AF65-F5344CB8AC3E}">
        <p14:creationId xmlns:p14="http://schemas.microsoft.com/office/powerpoint/2010/main" val="314049376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5203" y="685710"/>
            <a:ext cx="16977593" cy="8915580"/>
            <a:chOff x="0" y="0"/>
            <a:chExt cx="4274726" cy="22448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44821"/>
            </a:xfrm>
            <a:custGeom>
              <a:avLst/>
              <a:gdLst/>
              <a:ahLst/>
              <a:cxnLst/>
              <a:rect l="l" t="t" r="r" b="b"/>
              <a:pathLst>
                <a:path w="4274726" h="2244821">
                  <a:moveTo>
                    <a:pt x="0" y="0"/>
                  </a:moveTo>
                  <a:lnTo>
                    <a:pt x="4274726" y="0"/>
                  </a:lnTo>
                  <a:lnTo>
                    <a:pt x="4274726" y="2244821"/>
                  </a:lnTo>
                  <a:lnTo>
                    <a:pt x="0" y="22448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71116" y="1028700"/>
            <a:ext cx="8545768" cy="1212510"/>
            <a:chOff x="0" y="0"/>
            <a:chExt cx="2250737" cy="3193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50737" cy="319344"/>
            </a:xfrm>
            <a:custGeom>
              <a:avLst/>
              <a:gdLst/>
              <a:ahLst/>
              <a:cxnLst/>
              <a:rect l="l" t="t" r="r" b="b"/>
              <a:pathLst>
                <a:path w="2250737" h="319344">
                  <a:moveTo>
                    <a:pt x="46203" y="0"/>
                  </a:moveTo>
                  <a:lnTo>
                    <a:pt x="2204535" y="0"/>
                  </a:lnTo>
                  <a:cubicBezTo>
                    <a:pt x="2230052" y="0"/>
                    <a:pt x="2250737" y="20686"/>
                    <a:pt x="2250737" y="46203"/>
                  </a:cubicBezTo>
                  <a:lnTo>
                    <a:pt x="2250737" y="273142"/>
                  </a:lnTo>
                  <a:cubicBezTo>
                    <a:pt x="2250737" y="298659"/>
                    <a:pt x="2230052" y="319344"/>
                    <a:pt x="2204535" y="319344"/>
                  </a:cubicBezTo>
                  <a:lnTo>
                    <a:pt x="46203" y="319344"/>
                  </a:lnTo>
                  <a:cubicBezTo>
                    <a:pt x="20686" y="319344"/>
                    <a:pt x="0" y="298659"/>
                    <a:pt x="0" y="273142"/>
                  </a:cubicBezTo>
                  <a:lnTo>
                    <a:pt x="0" y="46203"/>
                  </a:lnTo>
                  <a:cubicBezTo>
                    <a:pt x="0" y="20686"/>
                    <a:pt x="20686" y="0"/>
                    <a:pt x="46203" y="0"/>
                  </a:cubicBezTo>
                  <a:close/>
                </a:path>
              </a:pathLst>
            </a:custGeom>
            <a:solidFill>
              <a:srgbClr val="C6EBE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464074" y="6065244"/>
            <a:ext cx="5210786" cy="3431271"/>
          </a:xfrm>
          <a:custGeom>
            <a:avLst/>
            <a:gdLst/>
            <a:ahLst/>
            <a:cxnLst/>
            <a:rect l="l" t="t" r="r" b="b"/>
            <a:pathLst>
              <a:path w="5210786" h="3431271">
                <a:moveTo>
                  <a:pt x="0" y="0"/>
                </a:moveTo>
                <a:lnTo>
                  <a:pt x="5210786" y="0"/>
                </a:lnTo>
                <a:lnTo>
                  <a:pt x="5210786" y="3431271"/>
                </a:lnTo>
                <a:lnTo>
                  <a:pt x="0" y="3431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443596" y="2514754"/>
            <a:ext cx="5231265" cy="3542692"/>
          </a:xfrm>
          <a:custGeom>
            <a:avLst/>
            <a:gdLst/>
            <a:ahLst/>
            <a:cxnLst/>
            <a:rect l="l" t="t" r="r" b="b"/>
            <a:pathLst>
              <a:path w="5231265" h="3542692">
                <a:moveTo>
                  <a:pt x="0" y="0"/>
                </a:moveTo>
                <a:lnTo>
                  <a:pt x="5231264" y="0"/>
                </a:lnTo>
                <a:lnTo>
                  <a:pt x="5231264" y="3542692"/>
                </a:lnTo>
                <a:lnTo>
                  <a:pt x="0" y="3542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15912" y="8018850"/>
            <a:ext cx="4710407" cy="1048956"/>
          </a:xfrm>
          <a:custGeom>
            <a:avLst/>
            <a:gdLst/>
            <a:ahLst/>
            <a:cxnLst/>
            <a:rect l="l" t="t" r="r" b="b"/>
            <a:pathLst>
              <a:path w="4710407" h="1048956">
                <a:moveTo>
                  <a:pt x="0" y="0"/>
                </a:moveTo>
                <a:lnTo>
                  <a:pt x="4710407" y="0"/>
                </a:lnTo>
                <a:lnTo>
                  <a:pt x="4710407" y="1048957"/>
                </a:lnTo>
                <a:lnTo>
                  <a:pt x="0" y="10489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398567" y="8147454"/>
            <a:ext cx="2203545" cy="958453"/>
          </a:xfrm>
          <a:custGeom>
            <a:avLst/>
            <a:gdLst/>
            <a:ahLst/>
            <a:cxnLst/>
            <a:rect l="l" t="t" r="r" b="b"/>
            <a:pathLst>
              <a:path w="2203545" h="958453">
                <a:moveTo>
                  <a:pt x="0" y="0"/>
                </a:moveTo>
                <a:lnTo>
                  <a:pt x="2203545" y="0"/>
                </a:lnTo>
                <a:lnTo>
                  <a:pt x="2203545" y="958453"/>
                </a:lnTo>
                <a:lnTo>
                  <a:pt x="0" y="9584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221097" y="1209675"/>
            <a:ext cx="11845807" cy="877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5"/>
              </a:lnSpc>
              <a:spcBef>
                <a:spcPct val="0"/>
              </a:spcBef>
            </a:pPr>
            <a:r>
              <a:rPr lang="en-US" sz="6068">
                <a:solidFill>
                  <a:srgbClr val="000000"/>
                </a:solidFill>
                <a:latin typeface="Bobby Jones"/>
              </a:rPr>
              <a:t>WHAT ARE MIPS?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91744" y="6418652"/>
            <a:ext cx="8372638" cy="1600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11" lvl="1" indent="-323856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>
                <a:solidFill>
                  <a:srgbClr val="1660D6"/>
                </a:solidFill>
                <a:latin typeface="Bobby Jones"/>
              </a:rPr>
              <a:t>all MIPs produce approximately Landau-distributed spectra when traversing the matter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91744" y="2857048"/>
            <a:ext cx="8372638" cy="320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11" lvl="1" indent="-323856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DB7256"/>
                </a:solidFill>
                <a:latin typeface="Bobby Jones"/>
              </a:rPr>
              <a:t>For each of the heavy charged particles, there exist a particular momentum where the particle is called a “mip”.</a:t>
            </a:r>
          </a:p>
          <a:p>
            <a:pPr marL="647711" lvl="1" indent="-323856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DB7256"/>
                </a:solidFill>
                <a:latin typeface="Bobby Jones"/>
              </a:rPr>
              <a:t>Information about the tracks of the particles can also be extracted from the plot.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E22372-A791-44BB-879F-F20CB176AA54}"/>
              </a:ext>
            </a:extLst>
          </p:cNvPr>
          <p:cNvSpPr txBox="1"/>
          <p:nvPr/>
        </p:nvSpPr>
        <p:spPr>
          <a:xfrm>
            <a:off x="8458200" y="9639300"/>
            <a:ext cx="2133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Bobby Jones"/>
              </a:rPr>
              <a:t>Page.13</a:t>
            </a:r>
          </a:p>
        </p:txBody>
      </p:sp>
    </p:spTree>
    <p:extLst>
      <p:ext uri="{BB962C8B-B14F-4D97-AF65-F5344CB8AC3E}">
        <p14:creationId xmlns:p14="http://schemas.microsoft.com/office/powerpoint/2010/main" val="353604708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5203" y="685710"/>
            <a:ext cx="16977593" cy="8915580"/>
            <a:chOff x="0" y="0"/>
            <a:chExt cx="4274726" cy="22448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44821"/>
            </a:xfrm>
            <a:custGeom>
              <a:avLst/>
              <a:gdLst/>
              <a:ahLst/>
              <a:cxnLst/>
              <a:rect l="l" t="t" r="r" b="b"/>
              <a:pathLst>
                <a:path w="4274726" h="2244821">
                  <a:moveTo>
                    <a:pt x="0" y="0"/>
                  </a:moveTo>
                  <a:lnTo>
                    <a:pt x="4274726" y="0"/>
                  </a:lnTo>
                  <a:lnTo>
                    <a:pt x="4274726" y="2244821"/>
                  </a:lnTo>
                  <a:lnTo>
                    <a:pt x="0" y="22448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637792" y="7192395"/>
            <a:ext cx="1030303" cy="1108061"/>
          </a:xfrm>
          <a:custGeom>
            <a:avLst/>
            <a:gdLst/>
            <a:ahLst/>
            <a:cxnLst/>
            <a:rect l="l" t="t" r="r" b="b"/>
            <a:pathLst>
              <a:path w="1030303" h="1108061">
                <a:moveTo>
                  <a:pt x="0" y="0"/>
                </a:moveTo>
                <a:lnTo>
                  <a:pt x="1030303" y="0"/>
                </a:lnTo>
                <a:lnTo>
                  <a:pt x="1030303" y="1108061"/>
                </a:lnTo>
                <a:lnTo>
                  <a:pt x="0" y="1108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2728" t="-150776" r="-38176" b="-270766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871116" y="1028700"/>
            <a:ext cx="8545768" cy="1212510"/>
            <a:chOff x="0" y="0"/>
            <a:chExt cx="2250737" cy="3193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50737" cy="319344"/>
            </a:xfrm>
            <a:custGeom>
              <a:avLst/>
              <a:gdLst/>
              <a:ahLst/>
              <a:cxnLst/>
              <a:rect l="l" t="t" r="r" b="b"/>
              <a:pathLst>
                <a:path w="2250737" h="319344">
                  <a:moveTo>
                    <a:pt x="46203" y="0"/>
                  </a:moveTo>
                  <a:lnTo>
                    <a:pt x="2204535" y="0"/>
                  </a:lnTo>
                  <a:cubicBezTo>
                    <a:pt x="2230052" y="0"/>
                    <a:pt x="2250737" y="20686"/>
                    <a:pt x="2250737" y="46203"/>
                  </a:cubicBezTo>
                  <a:lnTo>
                    <a:pt x="2250737" y="273142"/>
                  </a:lnTo>
                  <a:cubicBezTo>
                    <a:pt x="2250737" y="298659"/>
                    <a:pt x="2230052" y="319344"/>
                    <a:pt x="2204535" y="319344"/>
                  </a:cubicBezTo>
                  <a:lnTo>
                    <a:pt x="46203" y="319344"/>
                  </a:lnTo>
                  <a:cubicBezTo>
                    <a:pt x="20686" y="319344"/>
                    <a:pt x="0" y="298659"/>
                    <a:pt x="0" y="273142"/>
                  </a:cubicBezTo>
                  <a:lnTo>
                    <a:pt x="0" y="46203"/>
                  </a:lnTo>
                  <a:cubicBezTo>
                    <a:pt x="0" y="20686"/>
                    <a:pt x="20686" y="0"/>
                    <a:pt x="46203" y="0"/>
                  </a:cubicBezTo>
                  <a:close/>
                </a:path>
              </a:pathLst>
            </a:custGeom>
            <a:solidFill>
              <a:srgbClr val="C6EBE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298387" y="3798457"/>
            <a:ext cx="2954678" cy="2954678"/>
          </a:xfrm>
          <a:custGeom>
            <a:avLst/>
            <a:gdLst/>
            <a:ahLst/>
            <a:cxnLst/>
            <a:rect l="l" t="t" r="r" b="b"/>
            <a:pathLst>
              <a:path w="2954678" h="2954678">
                <a:moveTo>
                  <a:pt x="0" y="0"/>
                </a:moveTo>
                <a:lnTo>
                  <a:pt x="2954677" y="0"/>
                </a:lnTo>
                <a:lnTo>
                  <a:pt x="2954677" y="2954677"/>
                </a:lnTo>
                <a:lnTo>
                  <a:pt x="0" y="29546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351996" y="3633097"/>
            <a:ext cx="3285396" cy="3285396"/>
          </a:xfrm>
          <a:custGeom>
            <a:avLst/>
            <a:gdLst/>
            <a:ahLst/>
            <a:cxnLst/>
            <a:rect l="l" t="t" r="r" b="b"/>
            <a:pathLst>
              <a:path w="3285396" h="3285396">
                <a:moveTo>
                  <a:pt x="0" y="0"/>
                </a:moveTo>
                <a:lnTo>
                  <a:pt x="3285396" y="0"/>
                </a:lnTo>
                <a:lnTo>
                  <a:pt x="3285396" y="3285397"/>
                </a:lnTo>
                <a:lnTo>
                  <a:pt x="0" y="3285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3290436" y="3962436"/>
            <a:ext cx="2691727" cy="2562758"/>
            <a:chOff x="0" y="0"/>
            <a:chExt cx="3588970" cy="3417011"/>
          </a:xfrm>
        </p:grpSpPr>
        <p:sp>
          <p:nvSpPr>
            <p:cNvPr id="12" name="Freeform 12"/>
            <p:cNvSpPr/>
            <p:nvPr/>
          </p:nvSpPr>
          <p:spPr>
            <a:xfrm>
              <a:off x="640167" y="0"/>
              <a:ext cx="1280335" cy="1280335"/>
            </a:xfrm>
            <a:custGeom>
              <a:avLst/>
              <a:gdLst/>
              <a:ahLst/>
              <a:cxnLst/>
              <a:rect l="l" t="t" r="r" b="b"/>
              <a:pathLst>
                <a:path w="1280335" h="1280335">
                  <a:moveTo>
                    <a:pt x="0" y="0"/>
                  </a:moveTo>
                  <a:lnTo>
                    <a:pt x="1280335" y="0"/>
                  </a:lnTo>
                  <a:lnTo>
                    <a:pt x="1280335" y="1280335"/>
                  </a:lnTo>
                  <a:lnTo>
                    <a:pt x="0" y="1280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20502" y="0"/>
              <a:ext cx="1280335" cy="1280335"/>
            </a:xfrm>
            <a:custGeom>
              <a:avLst/>
              <a:gdLst/>
              <a:ahLst/>
              <a:cxnLst/>
              <a:rect l="l" t="t" r="r" b="b"/>
              <a:pathLst>
                <a:path w="1280335" h="1280335">
                  <a:moveTo>
                    <a:pt x="0" y="0"/>
                  </a:moveTo>
                  <a:lnTo>
                    <a:pt x="1280335" y="0"/>
                  </a:lnTo>
                  <a:lnTo>
                    <a:pt x="1280335" y="1280335"/>
                  </a:lnTo>
                  <a:lnTo>
                    <a:pt x="0" y="1280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1033652"/>
              <a:ext cx="1280335" cy="1280335"/>
            </a:xfrm>
            <a:custGeom>
              <a:avLst/>
              <a:gdLst/>
              <a:ahLst/>
              <a:cxnLst/>
              <a:rect l="l" t="t" r="r" b="b"/>
              <a:pathLst>
                <a:path w="1280335" h="1280335">
                  <a:moveTo>
                    <a:pt x="0" y="0"/>
                  </a:moveTo>
                  <a:lnTo>
                    <a:pt x="1280335" y="0"/>
                  </a:lnTo>
                  <a:lnTo>
                    <a:pt x="1280335" y="1280335"/>
                  </a:lnTo>
                  <a:lnTo>
                    <a:pt x="0" y="1280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280335" y="1040342"/>
              <a:ext cx="1280335" cy="1280335"/>
            </a:xfrm>
            <a:custGeom>
              <a:avLst/>
              <a:gdLst/>
              <a:ahLst/>
              <a:cxnLst/>
              <a:rect l="l" t="t" r="r" b="b"/>
              <a:pathLst>
                <a:path w="1280335" h="1280335">
                  <a:moveTo>
                    <a:pt x="0" y="0"/>
                  </a:moveTo>
                  <a:lnTo>
                    <a:pt x="1280335" y="0"/>
                  </a:lnTo>
                  <a:lnTo>
                    <a:pt x="1280335" y="1280335"/>
                  </a:lnTo>
                  <a:lnTo>
                    <a:pt x="0" y="1280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308635" y="1040342"/>
              <a:ext cx="1280335" cy="1280335"/>
            </a:xfrm>
            <a:custGeom>
              <a:avLst/>
              <a:gdLst/>
              <a:ahLst/>
              <a:cxnLst/>
              <a:rect l="l" t="t" r="r" b="b"/>
              <a:pathLst>
                <a:path w="1280335" h="1280335">
                  <a:moveTo>
                    <a:pt x="0" y="0"/>
                  </a:moveTo>
                  <a:lnTo>
                    <a:pt x="1280335" y="0"/>
                  </a:lnTo>
                  <a:lnTo>
                    <a:pt x="1280335" y="1280335"/>
                  </a:lnTo>
                  <a:lnTo>
                    <a:pt x="0" y="1280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545357" y="2047108"/>
              <a:ext cx="1280335" cy="1280335"/>
            </a:xfrm>
            <a:custGeom>
              <a:avLst/>
              <a:gdLst/>
              <a:ahLst/>
              <a:cxnLst/>
              <a:rect l="l" t="t" r="r" b="b"/>
              <a:pathLst>
                <a:path w="1280335" h="1280335">
                  <a:moveTo>
                    <a:pt x="0" y="0"/>
                  </a:moveTo>
                  <a:lnTo>
                    <a:pt x="1280335" y="0"/>
                  </a:lnTo>
                  <a:lnTo>
                    <a:pt x="1280335" y="1280335"/>
                  </a:lnTo>
                  <a:lnTo>
                    <a:pt x="0" y="1280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702537" y="2136676"/>
              <a:ext cx="1280335" cy="1280335"/>
            </a:xfrm>
            <a:custGeom>
              <a:avLst/>
              <a:gdLst/>
              <a:ahLst/>
              <a:cxnLst/>
              <a:rect l="l" t="t" r="r" b="b"/>
              <a:pathLst>
                <a:path w="1280335" h="1280335">
                  <a:moveTo>
                    <a:pt x="0" y="0"/>
                  </a:moveTo>
                  <a:lnTo>
                    <a:pt x="1280334" y="0"/>
                  </a:lnTo>
                  <a:lnTo>
                    <a:pt x="1280334" y="1280335"/>
                  </a:lnTo>
                  <a:lnTo>
                    <a:pt x="0" y="1280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5253064" y="4596119"/>
            <a:ext cx="1907863" cy="1359352"/>
          </a:xfrm>
          <a:custGeom>
            <a:avLst/>
            <a:gdLst/>
            <a:ahLst/>
            <a:cxnLst/>
            <a:rect l="l" t="t" r="r" b="b"/>
            <a:pathLst>
              <a:path w="1907863" h="1359352">
                <a:moveTo>
                  <a:pt x="0" y="0"/>
                </a:moveTo>
                <a:lnTo>
                  <a:pt x="1907863" y="0"/>
                </a:lnTo>
                <a:lnTo>
                  <a:pt x="1907863" y="1359353"/>
                </a:lnTo>
                <a:lnTo>
                  <a:pt x="0" y="13593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828462" y="4564139"/>
            <a:ext cx="1907863" cy="1359352"/>
          </a:xfrm>
          <a:custGeom>
            <a:avLst/>
            <a:gdLst/>
            <a:ahLst/>
            <a:cxnLst/>
            <a:rect l="l" t="t" r="r" b="b"/>
            <a:pathLst>
              <a:path w="1907863" h="1359352">
                <a:moveTo>
                  <a:pt x="0" y="0"/>
                </a:moveTo>
                <a:lnTo>
                  <a:pt x="1907863" y="0"/>
                </a:lnTo>
                <a:lnTo>
                  <a:pt x="1907863" y="1359352"/>
                </a:lnTo>
                <a:lnTo>
                  <a:pt x="0" y="13593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2719005" y="6290248"/>
            <a:ext cx="3842416" cy="3330092"/>
            <a:chOff x="0" y="0"/>
            <a:chExt cx="5123221" cy="4440122"/>
          </a:xfrm>
        </p:grpSpPr>
        <p:sp>
          <p:nvSpPr>
            <p:cNvPr id="22" name="Freeform 22"/>
            <p:cNvSpPr/>
            <p:nvPr/>
          </p:nvSpPr>
          <p:spPr>
            <a:xfrm rot="-8100000">
              <a:off x="655491" y="644991"/>
              <a:ext cx="3129140" cy="3150141"/>
            </a:xfrm>
            <a:custGeom>
              <a:avLst/>
              <a:gdLst/>
              <a:ahLst/>
              <a:cxnLst/>
              <a:rect l="l" t="t" r="r" b="b"/>
              <a:pathLst>
                <a:path w="3129140" h="3150141">
                  <a:moveTo>
                    <a:pt x="0" y="0"/>
                  </a:moveTo>
                  <a:lnTo>
                    <a:pt x="3129140" y="0"/>
                  </a:lnTo>
                  <a:lnTo>
                    <a:pt x="3129140" y="3150141"/>
                  </a:lnTo>
                  <a:lnTo>
                    <a:pt x="0" y="3150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3049237" y="1001661"/>
              <a:ext cx="1280335" cy="1280335"/>
            </a:xfrm>
            <a:custGeom>
              <a:avLst/>
              <a:gdLst/>
              <a:ahLst/>
              <a:cxnLst/>
              <a:rect l="l" t="t" r="r" b="b"/>
              <a:pathLst>
                <a:path w="1280335" h="1280335">
                  <a:moveTo>
                    <a:pt x="0" y="0"/>
                  </a:moveTo>
                  <a:lnTo>
                    <a:pt x="1280335" y="0"/>
                  </a:lnTo>
                  <a:lnTo>
                    <a:pt x="1280335" y="1280335"/>
                  </a:lnTo>
                  <a:lnTo>
                    <a:pt x="0" y="1280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3420684" y="1001661"/>
              <a:ext cx="1280335" cy="1280335"/>
            </a:xfrm>
            <a:custGeom>
              <a:avLst/>
              <a:gdLst/>
              <a:ahLst/>
              <a:cxnLst/>
              <a:rect l="l" t="t" r="r" b="b"/>
              <a:pathLst>
                <a:path w="1280335" h="1280335">
                  <a:moveTo>
                    <a:pt x="0" y="0"/>
                  </a:moveTo>
                  <a:lnTo>
                    <a:pt x="1280335" y="0"/>
                  </a:lnTo>
                  <a:lnTo>
                    <a:pt x="1280335" y="1280335"/>
                  </a:lnTo>
                  <a:lnTo>
                    <a:pt x="0" y="1280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2780517" y="1275230"/>
              <a:ext cx="1280335" cy="1280335"/>
            </a:xfrm>
            <a:custGeom>
              <a:avLst/>
              <a:gdLst/>
              <a:ahLst/>
              <a:cxnLst/>
              <a:rect l="l" t="t" r="r" b="b"/>
              <a:pathLst>
                <a:path w="1280335" h="1280335">
                  <a:moveTo>
                    <a:pt x="0" y="0"/>
                  </a:moveTo>
                  <a:lnTo>
                    <a:pt x="1280335" y="0"/>
                  </a:lnTo>
                  <a:lnTo>
                    <a:pt x="1280335" y="1280335"/>
                  </a:lnTo>
                  <a:lnTo>
                    <a:pt x="0" y="1280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3420684" y="1275230"/>
              <a:ext cx="1280335" cy="1280335"/>
            </a:xfrm>
            <a:custGeom>
              <a:avLst/>
              <a:gdLst/>
              <a:ahLst/>
              <a:cxnLst/>
              <a:rect l="l" t="t" r="r" b="b"/>
              <a:pathLst>
                <a:path w="1280335" h="1280335">
                  <a:moveTo>
                    <a:pt x="0" y="0"/>
                  </a:moveTo>
                  <a:lnTo>
                    <a:pt x="1280335" y="0"/>
                  </a:lnTo>
                  <a:lnTo>
                    <a:pt x="1280335" y="1280335"/>
                  </a:lnTo>
                  <a:lnTo>
                    <a:pt x="0" y="1280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3842886" y="1275230"/>
              <a:ext cx="1280335" cy="1280335"/>
            </a:xfrm>
            <a:custGeom>
              <a:avLst/>
              <a:gdLst/>
              <a:ahLst/>
              <a:cxnLst/>
              <a:rect l="l" t="t" r="r" b="b"/>
              <a:pathLst>
                <a:path w="1280335" h="1280335">
                  <a:moveTo>
                    <a:pt x="0" y="0"/>
                  </a:moveTo>
                  <a:lnTo>
                    <a:pt x="1280335" y="0"/>
                  </a:lnTo>
                  <a:lnTo>
                    <a:pt x="1280335" y="1280335"/>
                  </a:lnTo>
                  <a:lnTo>
                    <a:pt x="0" y="1280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3049237" y="1915397"/>
              <a:ext cx="1280335" cy="1280335"/>
            </a:xfrm>
            <a:custGeom>
              <a:avLst/>
              <a:gdLst/>
              <a:ahLst/>
              <a:cxnLst/>
              <a:rect l="l" t="t" r="r" b="b"/>
              <a:pathLst>
                <a:path w="1280335" h="1280335">
                  <a:moveTo>
                    <a:pt x="0" y="0"/>
                  </a:moveTo>
                  <a:lnTo>
                    <a:pt x="1280335" y="0"/>
                  </a:lnTo>
                  <a:lnTo>
                    <a:pt x="1280335" y="1280335"/>
                  </a:lnTo>
                  <a:lnTo>
                    <a:pt x="0" y="1280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3689405" y="1915397"/>
              <a:ext cx="1280335" cy="1280335"/>
            </a:xfrm>
            <a:custGeom>
              <a:avLst/>
              <a:gdLst/>
              <a:ahLst/>
              <a:cxnLst/>
              <a:rect l="l" t="t" r="r" b="b"/>
              <a:pathLst>
                <a:path w="1280335" h="1280335">
                  <a:moveTo>
                    <a:pt x="0" y="0"/>
                  </a:moveTo>
                  <a:lnTo>
                    <a:pt x="1280335" y="0"/>
                  </a:lnTo>
                  <a:lnTo>
                    <a:pt x="1280335" y="1280335"/>
                  </a:lnTo>
                  <a:lnTo>
                    <a:pt x="0" y="1280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11782393" y="6290248"/>
            <a:ext cx="3799951" cy="3328293"/>
            <a:chOff x="0" y="0"/>
            <a:chExt cx="5066601" cy="4437724"/>
          </a:xfrm>
        </p:grpSpPr>
        <p:sp>
          <p:nvSpPr>
            <p:cNvPr id="31" name="Freeform 31"/>
            <p:cNvSpPr/>
            <p:nvPr/>
          </p:nvSpPr>
          <p:spPr>
            <a:xfrm rot="2574912">
              <a:off x="1283709" y="643791"/>
              <a:ext cx="3129140" cy="3150141"/>
            </a:xfrm>
            <a:custGeom>
              <a:avLst/>
              <a:gdLst/>
              <a:ahLst/>
              <a:cxnLst/>
              <a:rect l="l" t="t" r="r" b="b"/>
              <a:pathLst>
                <a:path w="3129140" h="3150141">
                  <a:moveTo>
                    <a:pt x="0" y="0"/>
                  </a:moveTo>
                  <a:lnTo>
                    <a:pt x="3129141" y="0"/>
                  </a:lnTo>
                  <a:lnTo>
                    <a:pt x="3129141" y="3150141"/>
                  </a:lnTo>
                  <a:lnTo>
                    <a:pt x="0" y="3150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268720" y="1134526"/>
              <a:ext cx="1280335" cy="1280335"/>
            </a:xfrm>
            <a:custGeom>
              <a:avLst/>
              <a:gdLst/>
              <a:ahLst/>
              <a:cxnLst/>
              <a:rect l="l" t="t" r="r" b="b"/>
              <a:pathLst>
                <a:path w="1280335" h="1280335">
                  <a:moveTo>
                    <a:pt x="0" y="0"/>
                  </a:moveTo>
                  <a:lnTo>
                    <a:pt x="1280335" y="0"/>
                  </a:lnTo>
                  <a:lnTo>
                    <a:pt x="1280335" y="1280335"/>
                  </a:lnTo>
                  <a:lnTo>
                    <a:pt x="0" y="1280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640167" y="1134526"/>
              <a:ext cx="1280335" cy="1280335"/>
            </a:xfrm>
            <a:custGeom>
              <a:avLst/>
              <a:gdLst/>
              <a:ahLst/>
              <a:cxnLst/>
              <a:rect l="l" t="t" r="r" b="b"/>
              <a:pathLst>
                <a:path w="1280335" h="1280335">
                  <a:moveTo>
                    <a:pt x="0" y="0"/>
                  </a:moveTo>
                  <a:lnTo>
                    <a:pt x="1280335" y="0"/>
                  </a:lnTo>
                  <a:lnTo>
                    <a:pt x="1280335" y="1280335"/>
                  </a:lnTo>
                  <a:lnTo>
                    <a:pt x="0" y="1280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0" y="1408095"/>
              <a:ext cx="1280335" cy="1280335"/>
            </a:xfrm>
            <a:custGeom>
              <a:avLst/>
              <a:gdLst/>
              <a:ahLst/>
              <a:cxnLst/>
              <a:rect l="l" t="t" r="r" b="b"/>
              <a:pathLst>
                <a:path w="1280335" h="1280335">
                  <a:moveTo>
                    <a:pt x="0" y="0"/>
                  </a:moveTo>
                  <a:lnTo>
                    <a:pt x="1280335" y="0"/>
                  </a:lnTo>
                  <a:lnTo>
                    <a:pt x="1280335" y="1280335"/>
                  </a:lnTo>
                  <a:lnTo>
                    <a:pt x="0" y="1280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640167" y="1408095"/>
              <a:ext cx="1280335" cy="1280335"/>
            </a:xfrm>
            <a:custGeom>
              <a:avLst/>
              <a:gdLst/>
              <a:ahLst/>
              <a:cxnLst/>
              <a:rect l="l" t="t" r="r" b="b"/>
              <a:pathLst>
                <a:path w="1280335" h="1280335">
                  <a:moveTo>
                    <a:pt x="0" y="0"/>
                  </a:moveTo>
                  <a:lnTo>
                    <a:pt x="1280335" y="0"/>
                  </a:lnTo>
                  <a:lnTo>
                    <a:pt x="1280335" y="1280335"/>
                  </a:lnTo>
                  <a:lnTo>
                    <a:pt x="0" y="1280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1062369" y="1408095"/>
              <a:ext cx="1280335" cy="1280335"/>
            </a:xfrm>
            <a:custGeom>
              <a:avLst/>
              <a:gdLst/>
              <a:ahLst/>
              <a:cxnLst/>
              <a:rect l="l" t="t" r="r" b="b"/>
              <a:pathLst>
                <a:path w="1280335" h="1280335">
                  <a:moveTo>
                    <a:pt x="0" y="0"/>
                  </a:moveTo>
                  <a:lnTo>
                    <a:pt x="1280335" y="0"/>
                  </a:lnTo>
                  <a:lnTo>
                    <a:pt x="1280335" y="1280335"/>
                  </a:lnTo>
                  <a:lnTo>
                    <a:pt x="0" y="1280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268720" y="2048262"/>
              <a:ext cx="1280335" cy="1280335"/>
            </a:xfrm>
            <a:custGeom>
              <a:avLst/>
              <a:gdLst/>
              <a:ahLst/>
              <a:cxnLst/>
              <a:rect l="l" t="t" r="r" b="b"/>
              <a:pathLst>
                <a:path w="1280335" h="1280335">
                  <a:moveTo>
                    <a:pt x="0" y="0"/>
                  </a:moveTo>
                  <a:lnTo>
                    <a:pt x="1280335" y="0"/>
                  </a:lnTo>
                  <a:lnTo>
                    <a:pt x="1280335" y="1280335"/>
                  </a:lnTo>
                  <a:lnTo>
                    <a:pt x="0" y="1280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908888" y="2048262"/>
              <a:ext cx="1280335" cy="1280335"/>
            </a:xfrm>
            <a:custGeom>
              <a:avLst/>
              <a:gdLst/>
              <a:ahLst/>
              <a:cxnLst/>
              <a:rect l="l" t="t" r="r" b="b"/>
              <a:pathLst>
                <a:path w="1280335" h="1280335">
                  <a:moveTo>
                    <a:pt x="0" y="0"/>
                  </a:moveTo>
                  <a:lnTo>
                    <a:pt x="1280335" y="0"/>
                  </a:lnTo>
                  <a:lnTo>
                    <a:pt x="1280335" y="1280335"/>
                  </a:lnTo>
                  <a:lnTo>
                    <a:pt x="0" y="1280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39" name="Freeform 39"/>
          <p:cNvSpPr/>
          <p:nvPr/>
        </p:nvSpPr>
        <p:spPr>
          <a:xfrm>
            <a:off x="7987250" y="6592320"/>
            <a:ext cx="1030303" cy="1108061"/>
          </a:xfrm>
          <a:custGeom>
            <a:avLst/>
            <a:gdLst/>
            <a:ahLst/>
            <a:cxnLst/>
            <a:rect l="l" t="t" r="r" b="b"/>
            <a:pathLst>
              <a:path w="1030303" h="1108061">
                <a:moveTo>
                  <a:pt x="0" y="0"/>
                </a:moveTo>
                <a:lnTo>
                  <a:pt x="1030302" y="0"/>
                </a:lnTo>
                <a:lnTo>
                  <a:pt x="1030302" y="1108061"/>
                </a:lnTo>
                <a:lnTo>
                  <a:pt x="0" y="1108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2728" t="-150776" r="-38176" b="-270766"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9017552" y="8167055"/>
            <a:ext cx="1030303" cy="1108061"/>
          </a:xfrm>
          <a:custGeom>
            <a:avLst/>
            <a:gdLst/>
            <a:ahLst/>
            <a:cxnLst/>
            <a:rect l="l" t="t" r="r" b="b"/>
            <a:pathLst>
              <a:path w="1030303" h="1108061">
                <a:moveTo>
                  <a:pt x="0" y="0"/>
                </a:moveTo>
                <a:lnTo>
                  <a:pt x="1030303" y="0"/>
                </a:lnTo>
                <a:lnTo>
                  <a:pt x="1030303" y="1108061"/>
                </a:lnTo>
                <a:lnTo>
                  <a:pt x="0" y="1108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2728" t="-150776" r="-38176" b="-270766"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7815394" y="7719290"/>
            <a:ext cx="1030303" cy="1108061"/>
          </a:xfrm>
          <a:custGeom>
            <a:avLst/>
            <a:gdLst/>
            <a:ahLst/>
            <a:cxnLst/>
            <a:rect l="l" t="t" r="r" b="b"/>
            <a:pathLst>
              <a:path w="1030303" h="1108061">
                <a:moveTo>
                  <a:pt x="0" y="0"/>
                </a:moveTo>
                <a:lnTo>
                  <a:pt x="1030303" y="0"/>
                </a:lnTo>
                <a:lnTo>
                  <a:pt x="1030303" y="1108061"/>
                </a:lnTo>
                <a:lnTo>
                  <a:pt x="0" y="1108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2728" t="-150776" r="-38176" b="-270766"/>
            </a:stretch>
          </a:blipFill>
        </p:spPr>
      </p:sp>
      <p:grpSp>
        <p:nvGrpSpPr>
          <p:cNvPr id="42" name="Group 42"/>
          <p:cNvGrpSpPr/>
          <p:nvPr/>
        </p:nvGrpSpPr>
        <p:grpSpPr>
          <a:xfrm>
            <a:off x="7815394" y="6592320"/>
            <a:ext cx="2756694" cy="2641878"/>
            <a:chOff x="0" y="0"/>
            <a:chExt cx="3675592" cy="3522504"/>
          </a:xfrm>
        </p:grpSpPr>
        <p:sp>
          <p:nvSpPr>
            <p:cNvPr id="43" name="Freeform 43"/>
            <p:cNvSpPr/>
            <p:nvPr/>
          </p:nvSpPr>
          <p:spPr>
            <a:xfrm>
              <a:off x="2295573" y="756040"/>
              <a:ext cx="1380019" cy="1380019"/>
            </a:xfrm>
            <a:custGeom>
              <a:avLst/>
              <a:gdLst/>
              <a:ahLst/>
              <a:cxnLst/>
              <a:rect l="l" t="t" r="r" b="b"/>
              <a:pathLst>
                <a:path w="1380019" h="1380019">
                  <a:moveTo>
                    <a:pt x="0" y="0"/>
                  </a:moveTo>
                  <a:lnTo>
                    <a:pt x="1380019" y="0"/>
                  </a:lnTo>
                  <a:lnTo>
                    <a:pt x="1380019" y="1380019"/>
                  </a:lnTo>
                  <a:lnTo>
                    <a:pt x="0" y="1380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44" name="Freeform 44"/>
            <p:cNvSpPr/>
            <p:nvPr/>
          </p:nvSpPr>
          <p:spPr>
            <a:xfrm>
              <a:off x="1964049" y="1982664"/>
              <a:ext cx="1380019" cy="1380019"/>
            </a:xfrm>
            <a:custGeom>
              <a:avLst/>
              <a:gdLst/>
              <a:ahLst/>
              <a:cxnLst/>
              <a:rect l="l" t="t" r="r" b="b"/>
              <a:pathLst>
                <a:path w="1380019" h="1380019">
                  <a:moveTo>
                    <a:pt x="0" y="0"/>
                  </a:moveTo>
                  <a:lnTo>
                    <a:pt x="1380019" y="0"/>
                  </a:lnTo>
                  <a:lnTo>
                    <a:pt x="1380019" y="1380019"/>
                  </a:lnTo>
                  <a:lnTo>
                    <a:pt x="0" y="1380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45" name="Freeform 45"/>
            <p:cNvSpPr/>
            <p:nvPr/>
          </p:nvSpPr>
          <p:spPr>
            <a:xfrm>
              <a:off x="1170519" y="1061496"/>
              <a:ext cx="1380019" cy="1380019"/>
            </a:xfrm>
            <a:custGeom>
              <a:avLst/>
              <a:gdLst/>
              <a:ahLst/>
              <a:cxnLst/>
              <a:rect l="l" t="t" r="r" b="b"/>
              <a:pathLst>
                <a:path w="1380019" h="1380019">
                  <a:moveTo>
                    <a:pt x="0" y="0"/>
                  </a:moveTo>
                  <a:lnTo>
                    <a:pt x="1380019" y="0"/>
                  </a:lnTo>
                  <a:lnTo>
                    <a:pt x="1380019" y="1380018"/>
                  </a:lnTo>
                  <a:lnTo>
                    <a:pt x="0" y="1380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46" name="Freeform 46"/>
            <p:cNvSpPr/>
            <p:nvPr/>
          </p:nvSpPr>
          <p:spPr>
            <a:xfrm>
              <a:off x="1455718" y="0"/>
              <a:ext cx="1380019" cy="1380019"/>
            </a:xfrm>
            <a:custGeom>
              <a:avLst/>
              <a:gdLst/>
              <a:ahLst/>
              <a:cxnLst/>
              <a:rect l="l" t="t" r="r" b="b"/>
              <a:pathLst>
                <a:path w="1380019" h="1380019">
                  <a:moveTo>
                    <a:pt x="0" y="0"/>
                  </a:moveTo>
                  <a:lnTo>
                    <a:pt x="1380019" y="0"/>
                  </a:lnTo>
                  <a:lnTo>
                    <a:pt x="1380019" y="1380019"/>
                  </a:lnTo>
                  <a:lnTo>
                    <a:pt x="0" y="1380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47" name="Freeform 47"/>
            <p:cNvSpPr/>
            <p:nvPr/>
          </p:nvSpPr>
          <p:spPr>
            <a:xfrm flipH="1">
              <a:off x="0" y="1235570"/>
              <a:ext cx="1380019" cy="1380019"/>
            </a:xfrm>
            <a:custGeom>
              <a:avLst/>
              <a:gdLst/>
              <a:ahLst/>
              <a:cxnLst/>
              <a:rect l="l" t="t" r="r" b="b"/>
              <a:pathLst>
                <a:path w="1380019" h="1380019">
                  <a:moveTo>
                    <a:pt x="1380019" y="0"/>
                  </a:moveTo>
                  <a:lnTo>
                    <a:pt x="0" y="0"/>
                  </a:lnTo>
                  <a:lnTo>
                    <a:pt x="0" y="1380019"/>
                  </a:lnTo>
                  <a:lnTo>
                    <a:pt x="1380019" y="1380019"/>
                  </a:lnTo>
                  <a:lnTo>
                    <a:pt x="1380019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48" name="Freeform 48"/>
            <p:cNvSpPr/>
            <p:nvPr/>
          </p:nvSpPr>
          <p:spPr>
            <a:xfrm flipH="1">
              <a:off x="690009" y="2142485"/>
              <a:ext cx="1380019" cy="1380019"/>
            </a:xfrm>
            <a:custGeom>
              <a:avLst/>
              <a:gdLst/>
              <a:ahLst/>
              <a:cxnLst/>
              <a:rect l="l" t="t" r="r" b="b"/>
              <a:pathLst>
                <a:path w="1380019" h="1380019">
                  <a:moveTo>
                    <a:pt x="1380019" y="0"/>
                  </a:moveTo>
                  <a:lnTo>
                    <a:pt x="0" y="0"/>
                  </a:lnTo>
                  <a:lnTo>
                    <a:pt x="0" y="1380019"/>
                  </a:lnTo>
                  <a:lnTo>
                    <a:pt x="1380019" y="1380019"/>
                  </a:lnTo>
                  <a:lnTo>
                    <a:pt x="1380019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49" name="Freeform 49"/>
            <p:cNvSpPr/>
            <p:nvPr/>
          </p:nvSpPr>
          <p:spPr>
            <a:xfrm flipH="1">
              <a:off x="374531" y="174483"/>
              <a:ext cx="1380019" cy="1380019"/>
            </a:xfrm>
            <a:custGeom>
              <a:avLst/>
              <a:gdLst/>
              <a:ahLst/>
              <a:cxnLst/>
              <a:rect l="l" t="t" r="r" b="b"/>
              <a:pathLst>
                <a:path w="1380019" h="1380019">
                  <a:moveTo>
                    <a:pt x="1380019" y="0"/>
                  </a:moveTo>
                  <a:lnTo>
                    <a:pt x="0" y="0"/>
                  </a:lnTo>
                  <a:lnTo>
                    <a:pt x="0" y="1380019"/>
                  </a:lnTo>
                  <a:lnTo>
                    <a:pt x="1380019" y="1380019"/>
                  </a:lnTo>
                  <a:lnTo>
                    <a:pt x="1380019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50" name="TextBox 50"/>
          <p:cNvSpPr txBox="1"/>
          <p:nvPr/>
        </p:nvSpPr>
        <p:spPr>
          <a:xfrm>
            <a:off x="3221097" y="1209675"/>
            <a:ext cx="11845807" cy="877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5"/>
              </a:lnSpc>
              <a:spcBef>
                <a:spcPct val="0"/>
              </a:spcBef>
            </a:pPr>
            <a:r>
              <a:rPr lang="en-US" sz="6068">
                <a:solidFill>
                  <a:srgbClr val="000000"/>
                </a:solidFill>
                <a:latin typeface="Bobby Jones"/>
              </a:rPr>
              <a:t>PP-COLLISIONS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28700" y="2701575"/>
            <a:ext cx="15818068" cy="1096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55"/>
              </a:lnSpc>
              <a:spcBef>
                <a:spcPct val="0"/>
              </a:spcBef>
            </a:pPr>
            <a:r>
              <a:rPr lang="en-US" sz="3868">
                <a:solidFill>
                  <a:srgbClr val="1660D6"/>
                </a:solidFill>
                <a:latin typeface="Bobby Jones"/>
              </a:rPr>
              <a:t>THINK OF THE PROTON AS A SOUP OF VEGITABLES. IT HAS 3 BROCCOLIES (3 FLAVOUR QUARKS) &amp; FEW OTHER SWIMMING VEGGIES (A SEA OF QUARKS-ANTI QUARKS):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234966" y="6583326"/>
            <a:ext cx="15818068" cy="1630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5"/>
              </a:lnSpc>
            </a:pPr>
            <a:r>
              <a:rPr lang="en-US" sz="3868">
                <a:solidFill>
                  <a:srgbClr val="1660D6"/>
                </a:solidFill>
                <a:latin typeface="Bobby Jones"/>
              </a:rPr>
              <a:t>VERTECIES</a:t>
            </a:r>
          </a:p>
          <a:p>
            <a:pPr>
              <a:lnSpc>
                <a:spcPts val="4255"/>
              </a:lnSpc>
            </a:pPr>
            <a:r>
              <a:rPr lang="en-US" sz="3868">
                <a:solidFill>
                  <a:srgbClr val="1660D6"/>
                </a:solidFill>
                <a:latin typeface="Bobby Jones"/>
              </a:rPr>
              <a:t>TRACKS</a:t>
            </a:r>
          </a:p>
          <a:p>
            <a:pPr marL="0" lvl="0" indent="0">
              <a:lnSpc>
                <a:spcPts val="4255"/>
              </a:lnSpc>
              <a:spcBef>
                <a:spcPct val="0"/>
              </a:spcBef>
            </a:pPr>
            <a:r>
              <a:rPr lang="en-US" sz="3868">
                <a:solidFill>
                  <a:srgbClr val="1660D6"/>
                </a:solidFill>
                <a:latin typeface="Bobby Jones"/>
              </a:rPr>
              <a:t>PILEUP INTRACTIONS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77F6EB-03E8-4A42-A7EF-953F3D1CB619}"/>
              </a:ext>
            </a:extLst>
          </p:cNvPr>
          <p:cNvSpPr txBox="1"/>
          <p:nvPr/>
        </p:nvSpPr>
        <p:spPr>
          <a:xfrm>
            <a:off x="8458200" y="9639300"/>
            <a:ext cx="2133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Bobby Jones"/>
              </a:rPr>
              <a:t>Page.14</a:t>
            </a:r>
          </a:p>
        </p:txBody>
      </p:sp>
    </p:spTree>
    <p:extLst>
      <p:ext uri="{BB962C8B-B14F-4D97-AF65-F5344CB8AC3E}">
        <p14:creationId xmlns:p14="http://schemas.microsoft.com/office/powerpoint/2010/main" val="319067735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5203" y="685710"/>
            <a:ext cx="16977593" cy="8915580"/>
            <a:chOff x="0" y="0"/>
            <a:chExt cx="4274726" cy="22448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44821"/>
            </a:xfrm>
            <a:custGeom>
              <a:avLst/>
              <a:gdLst/>
              <a:ahLst/>
              <a:cxnLst/>
              <a:rect l="l" t="t" r="r" b="b"/>
              <a:pathLst>
                <a:path w="4274726" h="2244821">
                  <a:moveTo>
                    <a:pt x="0" y="0"/>
                  </a:moveTo>
                  <a:lnTo>
                    <a:pt x="4274726" y="0"/>
                  </a:lnTo>
                  <a:lnTo>
                    <a:pt x="4274726" y="2244821"/>
                  </a:lnTo>
                  <a:lnTo>
                    <a:pt x="0" y="22448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71116" y="1028700"/>
            <a:ext cx="8545768" cy="1212510"/>
            <a:chOff x="0" y="0"/>
            <a:chExt cx="2250737" cy="3193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50737" cy="319344"/>
            </a:xfrm>
            <a:custGeom>
              <a:avLst/>
              <a:gdLst/>
              <a:ahLst/>
              <a:cxnLst/>
              <a:rect l="l" t="t" r="r" b="b"/>
              <a:pathLst>
                <a:path w="2250737" h="319344">
                  <a:moveTo>
                    <a:pt x="46203" y="0"/>
                  </a:moveTo>
                  <a:lnTo>
                    <a:pt x="2204535" y="0"/>
                  </a:lnTo>
                  <a:cubicBezTo>
                    <a:pt x="2230052" y="0"/>
                    <a:pt x="2250737" y="20686"/>
                    <a:pt x="2250737" y="46203"/>
                  </a:cubicBezTo>
                  <a:lnTo>
                    <a:pt x="2250737" y="273142"/>
                  </a:lnTo>
                  <a:cubicBezTo>
                    <a:pt x="2250737" y="298659"/>
                    <a:pt x="2230052" y="319344"/>
                    <a:pt x="2204535" y="319344"/>
                  </a:cubicBezTo>
                  <a:lnTo>
                    <a:pt x="46203" y="319344"/>
                  </a:lnTo>
                  <a:cubicBezTo>
                    <a:pt x="20686" y="319344"/>
                    <a:pt x="0" y="298659"/>
                    <a:pt x="0" y="273142"/>
                  </a:cubicBezTo>
                  <a:lnTo>
                    <a:pt x="0" y="46203"/>
                  </a:lnTo>
                  <a:cubicBezTo>
                    <a:pt x="0" y="20686"/>
                    <a:pt x="20686" y="0"/>
                    <a:pt x="46203" y="0"/>
                  </a:cubicBezTo>
                  <a:close/>
                </a:path>
              </a:pathLst>
            </a:custGeom>
            <a:solidFill>
              <a:srgbClr val="C6EBE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734499" y="2798008"/>
            <a:ext cx="7562901" cy="6064992"/>
          </a:xfrm>
          <a:custGeom>
            <a:avLst/>
            <a:gdLst/>
            <a:ahLst/>
            <a:cxnLst/>
            <a:rect l="l" t="t" r="r" b="b"/>
            <a:pathLst>
              <a:path w="7562901" h="6064992">
                <a:moveTo>
                  <a:pt x="0" y="0"/>
                </a:moveTo>
                <a:lnTo>
                  <a:pt x="7562901" y="0"/>
                </a:lnTo>
                <a:lnTo>
                  <a:pt x="7562901" y="6064992"/>
                </a:lnTo>
                <a:lnTo>
                  <a:pt x="0" y="6064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0450" b="-13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221097" y="1209675"/>
            <a:ext cx="11845807" cy="877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5"/>
              </a:lnSpc>
              <a:spcBef>
                <a:spcPct val="0"/>
              </a:spcBef>
            </a:pPr>
            <a:r>
              <a:rPr lang="en-US" sz="6068">
                <a:solidFill>
                  <a:srgbClr val="000000"/>
                </a:solidFill>
                <a:latin typeface="Bobby Jones"/>
              </a:rPr>
              <a:t>PP-COLLISIONS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0150" y="2778958"/>
            <a:ext cx="8667699" cy="7276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5"/>
              </a:lnSpc>
            </a:pPr>
            <a:r>
              <a:rPr lang="en-US" sz="3468">
                <a:solidFill>
                  <a:srgbClr val="59C0E4"/>
                </a:solidFill>
                <a:latin typeface="Bobby Jones"/>
              </a:rPr>
              <a:t>IN THE CURRENT RUN OF LHC, THERE ARE MORE THAN ONE HUNDRED BILLION PROTONS IN EACH BUNCH CROSSING!</a:t>
            </a:r>
          </a:p>
          <a:p>
            <a:pPr>
              <a:lnSpc>
                <a:spcPts val="3815"/>
              </a:lnSpc>
            </a:pPr>
            <a:endParaRPr lang="en-US" sz="3468">
              <a:solidFill>
                <a:srgbClr val="59C0E4"/>
              </a:solidFill>
              <a:latin typeface="Bobby Jones"/>
            </a:endParaRPr>
          </a:p>
          <a:p>
            <a:pPr>
              <a:lnSpc>
                <a:spcPts val="3815"/>
              </a:lnSpc>
            </a:pPr>
            <a:r>
              <a:rPr lang="en-US" sz="3468">
                <a:solidFill>
                  <a:srgbClr val="DB7256"/>
                </a:solidFill>
                <a:latin typeface="Bobby Jones"/>
              </a:rPr>
              <a:t>TWO OPPOSING BUNCHES ARE COLLIDED EACH 25NS!</a:t>
            </a:r>
          </a:p>
          <a:p>
            <a:pPr>
              <a:lnSpc>
                <a:spcPts val="3815"/>
              </a:lnSpc>
            </a:pPr>
            <a:endParaRPr lang="en-US" sz="3468">
              <a:solidFill>
                <a:srgbClr val="DB7256"/>
              </a:solidFill>
              <a:latin typeface="Bobby Jones"/>
            </a:endParaRPr>
          </a:p>
          <a:p>
            <a:pPr>
              <a:lnSpc>
                <a:spcPts val="3815"/>
              </a:lnSpc>
            </a:pPr>
            <a:r>
              <a:rPr lang="en-US" sz="3468">
                <a:solidFill>
                  <a:srgbClr val="3291D2"/>
                </a:solidFill>
                <a:latin typeface="Bobby Jones"/>
              </a:rPr>
              <a:t>ONLY 1% OF THE PROTONS THAT COLLIDE ARE CONSIDERED TO BE “IMPORTANT EVENTS”!</a:t>
            </a:r>
          </a:p>
          <a:p>
            <a:pPr>
              <a:lnSpc>
                <a:spcPts val="3815"/>
              </a:lnSpc>
            </a:pPr>
            <a:endParaRPr lang="en-US" sz="3468">
              <a:solidFill>
                <a:srgbClr val="3291D2"/>
              </a:solidFill>
              <a:latin typeface="Bobby Jones"/>
            </a:endParaRPr>
          </a:p>
          <a:p>
            <a:pPr>
              <a:lnSpc>
                <a:spcPts val="3815"/>
              </a:lnSpc>
            </a:pPr>
            <a:r>
              <a:rPr lang="en-US" sz="3468">
                <a:solidFill>
                  <a:srgbClr val="F8D16F"/>
                </a:solidFill>
                <a:latin typeface="Bobby Jones"/>
              </a:rPr>
              <a:t>IN THIS CHAOTIC SENARIO, THE TRACKS OF ALL HARD COLLISIONS MUST BE ASSIGNED TO THE CORRECT COLLISION VERTEX!</a:t>
            </a:r>
          </a:p>
          <a:p>
            <a:pPr>
              <a:lnSpc>
                <a:spcPts val="4255"/>
              </a:lnSpc>
            </a:pPr>
            <a:endParaRPr lang="en-US" sz="3468">
              <a:solidFill>
                <a:srgbClr val="F8D16F"/>
              </a:solidFill>
              <a:latin typeface="Bobby Jones"/>
            </a:endParaRPr>
          </a:p>
          <a:p>
            <a:pPr marL="0" lvl="0" indent="0">
              <a:lnSpc>
                <a:spcPts val="4255"/>
              </a:lnSpc>
              <a:spcBef>
                <a:spcPct val="0"/>
              </a:spcBef>
            </a:pPr>
            <a:endParaRPr lang="en-US" sz="3468">
              <a:solidFill>
                <a:srgbClr val="F8D16F"/>
              </a:solidFill>
              <a:latin typeface="Bobby Jone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3A903-95DA-4552-98CA-A944712A7BAD}"/>
              </a:ext>
            </a:extLst>
          </p:cNvPr>
          <p:cNvSpPr txBox="1"/>
          <p:nvPr/>
        </p:nvSpPr>
        <p:spPr>
          <a:xfrm>
            <a:off x="8458200" y="9639300"/>
            <a:ext cx="2133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Bobby Jones"/>
              </a:rPr>
              <a:t>Page.15</a:t>
            </a:r>
          </a:p>
        </p:txBody>
      </p:sp>
    </p:spTree>
    <p:extLst>
      <p:ext uri="{BB962C8B-B14F-4D97-AF65-F5344CB8AC3E}">
        <p14:creationId xmlns:p14="http://schemas.microsoft.com/office/powerpoint/2010/main" val="47678291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5203" y="685710"/>
            <a:ext cx="16977593" cy="8915580"/>
            <a:chOff x="0" y="0"/>
            <a:chExt cx="4274726" cy="22448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44821"/>
            </a:xfrm>
            <a:custGeom>
              <a:avLst/>
              <a:gdLst/>
              <a:ahLst/>
              <a:cxnLst/>
              <a:rect l="l" t="t" r="r" b="b"/>
              <a:pathLst>
                <a:path w="4274726" h="2244821">
                  <a:moveTo>
                    <a:pt x="0" y="0"/>
                  </a:moveTo>
                  <a:lnTo>
                    <a:pt x="4274726" y="0"/>
                  </a:lnTo>
                  <a:lnTo>
                    <a:pt x="4274726" y="2244821"/>
                  </a:lnTo>
                  <a:lnTo>
                    <a:pt x="0" y="22448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71116" y="1028700"/>
            <a:ext cx="8545768" cy="1212510"/>
            <a:chOff x="0" y="0"/>
            <a:chExt cx="2250737" cy="3193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50737" cy="319344"/>
            </a:xfrm>
            <a:custGeom>
              <a:avLst/>
              <a:gdLst/>
              <a:ahLst/>
              <a:cxnLst/>
              <a:rect l="l" t="t" r="r" b="b"/>
              <a:pathLst>
                <a:path w="2250737" h="319344">
                  <a:moveTo>
                    <a:pt x="46203" y="0"/>
                  </a:moveTo>
                  <a:lnTo>
                    <a:pt x="2204535" y="0"/>
                  </a:lnTo>
                  <a:cubicBezTo>
                    <a:pt x="2230052" y="0"/>
                    <a:pt x="2250737" y="20686"/>
                    <a:pt x="2250737" y="46203"/>
                  </a:cubicBezTo>
                  <a:lnTo>
                    <a:pt x="2250737" y="273142"/>
                  </a:lnTo>
                  <a:cubicBezTo>
                    <a:pt x="2250737" y="298659"/>
                    <a:pt x="2230052" y="319344"/>
                    <a:pt x="2204535" y="319344"/>
                  </a:cubicBezTo>
                  <a:lnTo>
                    <a:pt x="46203" y="319344"/>
                  </a:lnTo>
                  <a:cubicBezTo>
                    <a:pt x="20686" y="319344"/>
                    <a:pt x="0" y="298659"/>
                    <a:pt x="0" y="273142"/>
                  </a:cubicBezTo>
                  <a:lnTo>
                    <a:pt x="0" y="46203"/>
                  </a:lnTo>
                  <a:cubicBezTo>
                    <a:pt x="0" y="20686"/>
                    <a:pt x="20686" y="0"/>
                    <a:pt x="46203" y="0"/>
                  </a:cubicBezTo>
                  <a:close/>
                </a:path>
              </a:pathLst>
            </a:custGeom>
            <a:solidFill>
              <a:srgbClr val="C6EBE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221097" y="1209675"/>
            <a:ext cx="11845807" cy="877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5"/>
              </a:lnSpc>
              <a:spcBef>
                <a:spcPct val="0"/>
              </a:spcBef>
            </a:pPr>
            <a:r>
              <a:rPr lang="en-US" sz="6068">
                <a:solidFill>
                  <a:srgbClr val="000000"/>
                </a:solidFill>
                <a:latin typeface="Bobby Jones"/>
              </a:rPr>
              <a:t>MTD &amp; HL-LHC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17873" y="2707199"/>
            <a:ext cx="9792559" cy="579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5"/>
              </a:lnSpc>
            </a:pPr>
            <a:r>
              <a:rPr lang="en-US" sz="3468">
                <a:solidFill>
                  <a:srgbClr val="F8D16F"/>
                </a:solidFill>
                <a:latin typeface="Bobby Jones"/>
              </a:rPr>
              <a:t>THE MIP TIMING DETECTOR (MTD) IS ONE OF THE DEVELOPING DETECTORS FOR THE HIGH LUMINOSITY ERA OF THE LHC (HL-LHC).</a:t>
            </a:r>
          </a:p>
          <a:p>
            <a:pPr>
              <a:lnSpc>
                <a:spcPts val="3815"/>
              </a:lnSpc>
            </a:pPr>
            <a:endParaRPr lang="en-US" sz="3468">
              <a:solidFill>
                <a:srgbClr val="F8D16F"/>
              </a:solidFill>
              <a:latin typeface="Bobby Jones"/>
            </a:endParaRPr>
          </a:p>
          <a:p>
            <a:pPr>
              <a:lnSpc>
                <a:spcPts val="3815"/>
              </a:lnSpc>
            </a:pPr>
            <a:r>
              <a:rPr lang="en-US" sz="3468">
                <a:solidFill>
                  <a:srgbClr val="59C0E4"/>
                </a:solidFill>
                <a:latin typeface="Bobby Jones"/>
              </a:rPr>
              <a:t>INCREASING THE LUMINOSITY OF THE LHC WILL ALLOW US TO:</a:t>
            </a:r>
          </a:p>
          <a:p>
            <a:pPr>
              <a:lnSpc>
                <a:spcPts val="3815"/>
              </a:lnSpc>
            </a:pPr>
            <a:endParaRPr lang="en-US" sz="3468">
              <a:solidFill>
                <a:srgbClr val="59C0E4"/>
              </a:solidFill>
              <a:latin typeface="Bobby Jones"/>
            </a:endParaRPr>
          </a:p>
          <a:p>
            <a:pPr marL="748882" lvl="1" indent="-374441">
              <a:lnSpc>
                <a:spcPts val="3815"/>
              </a:lnSpc>
              <a:buFont typeface="Arial"/>
              <a:buChar char="•"/>
            </a:pPr>
            <a:r>
              <a:rPr lang="en-US" sz="3468">
                <a:solidFill>
                  <a:srgbClr val="DB7256"/>
                </a:solidFill>
                <a:latin typeface="Bobby Jones"/>
              </a:rPr>
              <a:t>STUDY THE PHYSICS BSM, </a:t>
            </a:r>
          </a:p>
          <a:p>
            <a:pPr marL="748882" lvl="1" indent="-374441">
              <a:lnSpc>
                <a:spcPts val="3815"/>
              </a:lnSpc>
              <a:buFont typeface="Arial"/>
              <a:buChar char="•"/>
            </a:pPr>
            <a:r>
              <a:rPr lang="en-US" sz="3468">
                <a:solidFill>
                  <a:srgbClr val="DB7256"/>
                </a:solidFill>
                <a:latin typeface="Bobby Jones"/>
              </a:rPr>
              <a:t>MEASURING SELF-COUPLING OF THE HIGGS BOSON,</a:t>
            </a:r>
          </a:p>
          <a:p>
            <a:pPr marL="748882" lvl="1" indent="-374441">
              <a:lnSpc>
                <a:spcPts val="3815"/>
              </a:lnSpc>
              <a:buFont typeface="Arial"/>
              <a:buChar char="•"/>
            </a:pPr>
            <a:r>
              <a:rPr lang="en-US" sz="3468">
                <a:solidFill>
                  <a:srgbClr val="DB7256"/>
                </a:solidFill>
                <a:latin typeface="Bobby Jones"/>
              </a:rPr>
              <a:t>TOF MEASUREMENT FOR CHARGED PARTICLES PID</a:t>
            </a:r>
          </a:p>
          <a:p>
            <a:pPr marL="748882" lvl="1" indent="-374441">
              <a:lnSpc>
                <a:spcPts val="3815"/>
              </a:lnSpc>
              <a:buFont typeface="Arial"/>
              <a:buChar char="•"/>
            </a:pPr>
            <a:r>
              <a:rPr lang="en-US" sz="3468">
                <a:solidFill>
                  <a:srgbClr val="DB7256"/>
                </a:solidFill>
                <a:latin typeface="Bobby Jones"/>
              </a:rPr>
              <a:t>TRACKING LLP, ETC. </a:t>
            </a:r>
          </a:p>
          <a:p>
            <a:pPr marL="0" lvl="0" indent="0">
              <a:lnSpc>
                <a:spcPts val="4255"/>
              </a:lnSpc>
              <a:spcBef>
                <a:spcPct val="0"/>
              </a:spcBef>
            </a:pPr>
            <a:endParaRPr lang="en-US" sz="3468">
              <a:solidFill>
                <a:srgbClr val="DB7256"/>
              </a:solidFill>
              <a:latin typeface="Bobby Jone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1710433" y="2891035"/>
            <a:ext cx="4558242" cy="5393920"/>
          </a:xfrm>
          <a:custGeom>
            <a:avLst/>
            <a:gdLst/>
            <a:ahLst/>
            <a:cxnLst/>
            <a:rect l="l" t="t" r="r" b="b"/>
            <a:pathLst>
              <a:path w="4558242" h="5393920">
                <a:moveTo>
                  <a:pt x="0" y="0"/>
                </a:moveTo>
                <a:lnTo>
                  <a:pt x="4558242" y="0"/>
                </a:lnTo>
                <a:lnTo>
                  <a:pt x="4558242" y="5393920"/>
                </a:lnTo>
                <a:lnTo>
                  <a:pt x="0" y="5393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C99E9-CF8B-4F01-B782-B2EED5ED179A}"/>
              </a:ext>
            </a:extLst>
          </p:cNvPr>
          <p:cNvSpPr txBox="1"/>
          <p:nvPr/>
        </p:nvSpPr>
        <p:spPr>
          <a:xfrm>
            <a:off x="8458200" y="9639300"/>
            <a:ext cx="2133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Bobby Jones"/>
              </a:rPr>
              <a:t>Page.16</a:t>
            </a:r>
          </a:p>
        </p:txBody>
      </p:sp>
    </p:spTree>
    <p:extLst>
      <p:ext uri="{BB962C8B-B14F-4D97-AF65-F5344CB8AC3E}">
        <p14:creationId xmlns:p14="http://schemas.microsoft.com/office/powerpoint/2010/main" val="103237926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5203" y="685710"/>
            <a:ext cx="16977593" cy="8915580"/>
            <a:chOff x="0" y="0"/>
            <a:chExt cx="4274726" cy="22448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44821"/>
            </a:xfrm>
            <a:custGeom>
              <a:avLst/>
              <a:gdLst/>
              <a:ahLst/>
              <a:cxnLst/>
              <a:rect l="l" t="t" r="r" b="b"/>
              <a:pathLst>
                <a:path w="4274726" h="2244821">
                  <a:moveTo>
                    <a:pt x="0" y="0"/>
                  </a:moveTo>
                  <a:lnTo>
                    <a:pt x="4274726" y="0"/>
                  </a:lnTo>
                  <a:lnTo>
                    <a:pt x="4274726" y="2244821"/>
                  </a:lnTo>
                  <a:lnTo>
                    <a:pt x="0" y="22448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71116" y="1028700"/>
            <a:ext cx="8545768" cy="1212510"/>
            <a:chOff x="0" y="0"/>
            <a:chExt cx="2250737" cy="3193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50737" cy="319344"/>
            </a:xfrm>
            <a:custGeom>
              <a:avLst/>
              <a:gdLst/>
              <a:ahLst/>
              <a:cxnLst/>
              <a:rect l="l" t="t" r="r" b="b"/>
              <a:pathLst>
                <a:path w="2250737" h="319344">
                  <a:moveTo>
                    <a:pt x="46203" y="0"/>
                  </a:moveTo>
                  <a:lnTo>
                    <a:pt x="2204535" y="0"/>
                  </a:lnTo>
                  <a:cubicBezTo>
                    <a:pt x="2230052" y="0"/>
                    <a:pt x="2250737" y="20686"/>
                    <a:pt x="2250737" y="46203"/>
                  </a:cubicBezTo>
                  <a:lnTo>
                    <a:pt x="2250737" y="273142"/>
                  </a:lnTo>
                  <a:cubicBezTo>
                    <a:pt x="2250737" y="298659"/>
                    <a:pt x="2230052" y="319344"/>
                    <a:pt x="2204535" y="319344"/>
                  </a:cubicBezTo>
                  <a:lnTo>
                    <a:pt x="46203" y="319344"/>
                  </a:lnTo>
                  <a:cubicBezTo>
                    <a:pt x="20686" y="319344"/>
                    <a:pt x="0" y="298659"/>
                    <a:pt x="0" y="273142"/>
                  </a:cubicBezTo>
                  <a:lnTo>
                    <a:pt x="0" y="46203"/>
                  </a:lnTo>
                  <a:cubicBezTo>
                    <a:pt x="0" y="20686"/>
                    <a:pt x="20686" y="0"/>
                    <a:pt x="46203" y="0"/>
                  </a:cubicBezTo>
                  <a:close/>
                </a:path>
              </a:pathLst>
            </a:custGeom>
            <a:solidFill>
              <a:srgbClr val="C6EBE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221097" y="1209675"/>
            <a:ext cx="11845807" cy="877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5"/>
              </a:lnSpc>
              <a:spcBef>
                <a:spcPct val="0"/>
              </a:spcBef>
            </a:pPr>
            <a:r>
              <a:rPr lang="en-US" sz="6068">
                <a:solidFill>
                  <a:srgbClr val="000000"/>
                </a:solidFill>
                <a:latin typeface="Bobby Jones"/>
              </a:rPr>
              <a:t>MTD &amp; HL-LHC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5520" y="2740591"/>
            <a:ext cx="9071495" cy="8017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7293" lvl="1" indent="-363646">
              <a:lnSpc>
                <a:spcPts val="3705"/>
              </a:lnSpc>
              <a:buFont typeface="Arial"/>
              <a:buChar char="•"/>
            </a:pPr>
            <a:r>
              <a:rPr lang="en-US" sz="3368">
                <a:solidFill>
                  <a:srgbClr val="F8D16F"/>
                </a:solidFill>
                <a:latin typeface="Bobby Jones"/>
              </a:rPr>
              <a:t>THE 3000 FB-1 INTEGRATED LUMINOSITY OF HL-LHC WILL INCREASE THE NUMBER OF PILE UP INTERACTIONS(FROM 30 TO 140-200).</a:t>
            </a:r>
          </a:p>
          <a:p>
            <a:pPr>
              <a:lnSpc>
                <a:spcPts val="3705"/>
              </a:lnSpc>
            </a:pPr>
            <a:endParaRPr lang="en-US" sz="3368">
              <a:solidFill>
                <a:srgbClr val="F8D16F"/>
              </a:solidFill>
              <a:latin typeface="Bobby Jones"/>
            </a:endParaRPr>
          </a:p>
          <a:p>
            <a:pPr marL="727293" lvl="1" indent="-363646">
              <a:lnSpc>
                <a:spcPts val="3705"/>
              </a:lnSpc>
              <a:buFont typeface="Arial"/>
              <a:buChar char="•"/>
            </a:pPr>
            <a:r>
              <a:rPr lang="en-US" sz="3368">
                <a:solidFill>
                  <a:srgbClr val="DB7256"/>
                </a:solidFill>
                <a:latin typeface="Bobby Jones"/>
              </a:rPr>
              <a:t>THE MTD INTRODUCE THE TIME DIMENSION TO THE VERTEX RECONSTRUCTION TO DISENTANGLE THE INTERACTIONS AND DECREASE THE RATE OF FALSE TRIGGERS. </a:t>
            </a:r>
          </a:p>
          <a:p>
            <a:pPr>
              <a:lnSpc>
                <a:spcPts val="3705"/>
              </a:lnSpc>
            </a:pPr>
            <a:endParaRPr lang="en-US" sz="3368">
              <a:solidFill>
                <a:srgbClr val="DB7256"/>
              </a:solidFill>
              <a:latin typeface="Bobby Jones"/>
            </a:endParaRPr>
          </a:p>
          <a:p>
            <a:pPr marL="727293" lvl="1" indent="-363646">
              <a:lnSpc>
                <a:spcPts val="3705"/>
              </a:lnSpc>
              <a:buFont typeface="Arial"/>
              <a:buChar char="•"/>
            </a:pPr>
            <a:r>
              <a:rPr lang="en-US" sz="3368">
                <a:solidFill>
                  <a:srgbClr val="3291D2"/>
                </a:solidFill>
                <a:latin typeface="Bobby Jones"/>
              </a:rPr>
              <a:t>THE DETECTOR IS DIVIDED INTO TWO PARTS; THE BARREL TIMING DETECTOR (BTL), AND THE ENDCAP TIMING DETECTOR (ETL). </a:t>
            </a:r>
          </a:p>
          <a:p>
            <a:pPr>
              <a:lnSpc>
                <a:spcPts val="3705"/>
              </a:lnSpc>
            </a:pPr>
            <a:endParaRPr lang="en-US" sz="3368">
              <a:solidFill>
                <a:srgbClr val="3291D2"/>
              </a:solidFill>
              <a:latin typeface="Bobby Jones"/>
            </a:endParaRPr>
          </a:p>
          <a:p>
            <a:pPr>
              <a:lnSpc>
                <a:spcPts val="3705"/>
              </a:lnSpc>
            </a:pPr>
            <a:endParaRPr lang="en-US" sz="3368">
              <a:solidFill>
                <a:srgbClr val="3291D2"/>
              </a:solidFill>
              <a:latin typeface="Bobby Jones"/>
            </a:endParaRPr>
          </a:p>
          <a:p>
            <a:pPr>
              <a:lnSpc>
                <a:spcPts val="3705"/>
              </a:lnSpc>
            </a:pPr>
            <a:endParaRPr lang="en-US" sz="3368">
              <a:solidFill>
                <a:srgbClr val="3291D2"/>
              </a:solidFill>
              <a:latin typeface="Bobby Jones"/>
            </a:endParaRPr>
          </a:p>
          <a:p>
            <a:pPr>
              <a:lnSpc>
                <a:spcPts val="3705"/>
              </a:lnSpc>
            </a:pPr>
            <a:endParaRPr lang="en-US" sz="3368">
              <a:solidFill>
                <a:srgbClr val="3291D2"/>
              </a:solidFill>
              <a:latin typeface="Bobby Jones"/>
            </a:endParaRPr>
          </a:p>
          <a:p>
            <a:pPr marL="0" lvl="0" indent="0">
              <a:lnSpc>
                <a:spcPts val="4145"/>
              </a:lnSpc>
              <a:spcBef>
                <a:spcPct val="0"/>
              </a:spcBef>
            </a:pPr>
            <a:endParaRPr lang="en-US" sz="3368">
              <a:solidFill>
                <a:srgbClr val="3291D2"/>
              </a:solidFill>
              <a:latin typeface="Bobby Jones"/>
            </a:endParaRPr>
          </a:p>
        </p:txBody>
      </p:sp>
      <p:sp>
        <p:nvSpPr>
          <p:cNvPr id="10" name="Freeform 10"/>
          <p:cNvSpPr/>
          <p:nvPr/>
        </p:nvSpPr>
        <p:spPr>
          <a:xfrm rot="-430042">
            <a:off x="10230404" y="3909389"/>
            <a:ext cx="7492717" cy="4107119"/>
          </a:xfrm>
          <a:custGeom>
            <a:avLst/>
            <a:gdLst/>
            <a:ahLst/>
            <a:cxnLst/>
            <a:rect l="l" t="t" r="r" b="b"/>
            <a:pathLst>
              <a:path w="7492717" h="4107119">
                <a:moveTo>
                  <a:pt x="0" y="0"/>
                </a:moveTo>
                <a:lnTo>
                  <a:pt x="7492716" y="0"/>
                </a:lnTo>
                <a:lnTo>
                  <a:pt x="7492716" y="4107119"/>
                </a:lnTo>
                <a:lnTo>
                  <a:pt x="0" y="4107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5B6E44-B746-4979-B211-369DF3340EAE}"/>
              </a:ext>
            </a:extLst>
          </p:cNvPr>
          <p:cNvSpPr txBox="1"/>
          <p:nvPr/>
        </p:nvSpPr>
        <p:spPr>
          <a:xfrm>
            <a:off x="8458200" y="9639300"/>
            <a:ext cx="2133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Bobby Jones"/>
              </a:rPr>
              <a:t>Page.17</a:t>
            </a:r>
          </a:p>
        </p:txBody>
      </p:sp>
    </p:spTree>
    <p:extLst>
      <p:ext uri="{BB962C8B-B14F-4D97-AF65-F5344CB8AC3E}">
        <p14:creationId xmlns:p14="http://schemas.microsoft.com/office/powerpoint/2010/main" val="91516047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5203" y="685710"/>
            <a:ext cx="16977593" cy="8915580"/>
            <a:chOff x="0" y="0"/>
            <a:chExt cx="4274726" cy="22448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44821"/>
            </a:xfrm>
            <a:custGeom>
              <a:avLst/>
              <a:gdLst/>
              <a:ahLst/>
              <a:cxnLst/>
              <a:rect l="l" t="t" r="r" b="b"/>
              <a:pathLst>
                <a:path w="4274726" h="2244821">
                  <a:moveTo>
                    <a:pt x="0" y="0"/>
                  </a:moveTo>
                  <a:lnTo>
                    <a:pt x="4274726" y="0"/>
                  </a:lnTo>
                  <a:lnTo>
                    <a:pt x="4274726" y="2244821"/>
                  </a:lnTo>
                  <a:lnTo>
                    <a:pt x="0" y="22448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016407" y="2241210"/>
            <a:ext cx="3842416" cy="3382149"/>
          </a:xfrm>
          <a:custGeom>
            <a:avLst/>
            <a:gdLst/>
            <a:ahLst/>
            <a:cxnLst/>
            <a:rect l="l" t="t" r="r" b="b"/>
            <a:pathLst>
              <a:path w="3842416" h="3382149">
                <a:moveTo>
                  <a:pt x="0" y="0"/>
                </a:moveTo>
                <a:lnTo>
                  <a:pt x="3842416" y="0"/>
                </a:lnTo>
                <a:lnTo>
                  <a:pt x="3842416" y="3382149"/>
                </a:lnTo>
                <a:lnTo>
                  <a:pt x="0" y="3382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411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871116" y="1028700"/>
            <a:ext cx="8545768" cy="1212510"/>
            <a:chOff x="0" y="0"/>
            <a:chExt cx="2250737" cy="3193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50737" cy="319344"/>
            </a:xfrm>
            <a:custGeom>
              <a:avLst/>
              <a:gdLst/>
              <a:ahLst/>
              <a:cxnLst/>
              <a:rect l="l" t="t" r="r" b="b"/>
              <a:pathLst>
                <a:path w="2250737" h="319344">
                  <a:moveTo>
                    <a:pt x="46203" y="0"/>
                  </a:moveTo>
                  <a:lnTo>
                    <a:pt x="2204535" y="0"/>
                  </a:lnTo>
                  <a:cubicBezTo>
                    <a:pt x="2230052" y="0"/>
                    <a:pt x="2250737" y="20686"/>
                    <a:pt x="2250737" y="46203"/>
                  </a:cubicBezTo>
                  <a:lnTo>
                    <a:pt x="2250737" y="273142"/>
                  </a:lnTo>
                  <a:cubicBezTo>
                    <a:pt x="2250737" y="298659"/>
                    <a:pt x="2230052" y="319344"/>
                    <a:pt x="2204535" y="319344"/>
                  </a:cubicBezTo>
                  <a:lnTo>
                    <a:pt x="46203" y="319344"/>
                  </a:lnTo>
                  <a:cubicBezTo>
                    <a:pt x="20686" y="319344"/>
                    <a:pt x="0" y="298659"/>
                    <a:pt x="0" y="273142"/>
                  </a:cubicBezTo>
                  <a:lnTo>
                    <a:pt x="0" y="46203"/>
                  </a:lnTo>
                  <a:cubicBezTo>
                    <a:pt x="0" y="20686"/>
                    <a:pt x="20686" y="0"/>
                    <a:pt x="46203" y="0"/>
                  </a:cubicBezTo>
                  <a:close/>
                </a:path>
              </a:pathLst>
            </a:custGeom>
            <a:solidFill>
              <a:srgbClr val="C6EBE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840755" y="5718609"/>
            <a:ext cx="7418545" cy="3726094"/>
          </a:xfrm>
          <a:custGeom>
            <a:avLst/>
            <a:gdLst/>
            <a:ahLst/>
            <a:cxnLst/>
            <a:rect l="l" t="t" r="r" b="b"/>
            <a:pathLst>
              <a:path w="7418545" h="3726094">
                <a:moveTo>
                  <a:pt x="0" y="0"/>
                </a:moveTo>
                <a:lnTo>
                  <a:pt x="7418545" y="0"/>
                </a:lnTo>
                <a:lnTo>
                  <a:pt x="7418545" y="3726095"/>
                </a:lnTo>
                <a:lnTo>
                  <a:pt x="0" y="37260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221097" y="1209675"/>
            <a:ext cx="11845807" cy="877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75"/>
              </a:lnSpc>
              <a:spcBef>
                <a:spcPct val="0"/>
              </a:spcBef>
            </a:pPr>
            <a:r>
              <a:rPr lang="en-US" sz="6068">
                <a:solidFill>
                  <a:srgbClr val="000000"/>
                </a:solidFill>
                <a:latin typeface="Bobby Jones"/>
              </a:rPr>
              <a:t>MTD BTL DETECTOR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9129" y="2588261"/>
            <a:ext cx="7898196" cy="7698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22" lvl="1" indent="-31306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8D16F"/>
                </a:solidFill>
                <a:latin typeface="Canva Sans Bold"/>
              </a:rPr>
              <a:t>Each azimuthal segment spans 10 degrees having 6 readout units (1 trays).</a:t>
            </a:r>
          </a:p>
          <a:p>
            <a:pPr>
              <a:lnSpc>
                <a:spcPts val="4060"/>
              </a:lnSpc>
            </a:pPr>
            <a:endParaRPr lang="en-US" sz="2900">
              <a:solidFill>
                <a:srgbClr val="F8D16F"/>
              </a:solidFill>
              <a:latin typeface="Canva Sans Bold"/>
            </a:endParaRPr>
          </a:p>
          <a:p>
            <a:pPr marL="626122" lvl="1" indent="-31306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EE826C"/>
                </a:solidFill>
                <a:latin typeface="Canva Sans Bold"/>
              </a:rPr>
              <a:t>In each readout unit there are 12 detector modules.</a:t>
            </a:r>
          </a:p>
          <a:p>
            <a:pPr>
              <a:lnSpc>
                <a:spcPts val="4060"/>
              </a:lnSpc>
            </a:pPr>
            <a:endParaRPr lang="en-US" sz="2900">
              <a:solidFill>
                <a:srgbClr val="EE826C"/>
              </a:solidFill>
              <a:latin typeface="Canva Sans Bold"/>
            </a:endParaRPr>
          </a:p>
          <a:p>
            <a:pPr marL="626122" lvl="1" indent="-31306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3291D2"/>
                </a:solidFill>
                <a:latin typeface="Canva Sans Bold"/>
              </a:rPr>
              <a:t>In each detector module there are 2 arrays each of 2 TOFHIR chips, 16 LYSO bars and 4 SiPM arrays (each of 16 SiPMs).</a:t>
            </a:r>
          </a:p>
          <a:p>
            <a:pPr>
              <a:lnSpc>
                <a:spcPts val="4060"/>
              </a:lnSpc>
            </a:pPr>
            <a:endParaRPr lang="en-US" sz="2900">
              <a:solidFill>
                <a:srgbClr val="3291D2"/>
              </a:solidFill>
              <a:latin typeface="Canva Sans Bold"/>
            </a:endParaRPr>
          </a:p>
          <a:p>
            <a:pPr marL="626122" lvl="1" indent="-31306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F8D16F"/>
                </a:solidFill>
                <a:latin typeface="Canva Sans Bold"/>
              </a:rPr>
              <a:t>The readout unit has a concentrator card.</a:t>
            </a:r>
          </a:p>
          <a:p>
            <a:pPr algn="ctr">
              <a:lnSpc>
                <a:spcPts val="4060"/>
              </a:lnSpc>
            </a:pPr>
            <a:endParaRPr lang="en-US" sz="2900">
              <a:solidFill>
                <a:srgbClr val="F8D16F"/>
              </a:solidFill>
              <a:latin typeface="Canva Sans Bold"/>
            </a:endParaRPr>
          </a:p>
          <a:p>
            <a:pPr>
              <a:lnSpc>
                <a:spcPts val="4060"/>
              </a:lnSpc>
            </a:pPr>
            <a:endParaRPr lang="en-US" sz="2900">
              <a:solidFill>
                <a:srgbClr val="F8D16F"/>
              </a:solidFill>
              <a:latin typeface="Canva Sans Bold"/>
            </a:endParaRPr>
          </a:p>
        </p:txBody>
      </p:sp>
      <p:sp>
        <p:nvSpPr>
          <p:cNvPr id="12" name="AutoShape 12"/>
          <p:cNvSpPr/>
          <p:nvPr/>
        </p:nvSpPr>
        <p:spPr>
          <a:xfrm flipV="1">
            <a:off x="9458325" y="2664581"/>
            <a:ext cx="0" cy="6492240"/>
          </a:xfrm>
          <a:prstGeom prst="line">
            <a:avLst/>
          </a:prstGeom>
          <a:ln w="38100" cap="flat">
            <a:solidFill>
              <a:srgbClr val="16234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FDEBA6-1264-4A66-AEB1-C2A67E22CA60}"/>
              </a:ext>
            </a:extLst>
          </p:cNvPr>
          <p:cNvSpPr txBox="1"/>
          <p:nvPr/>
        </p:nvSpPr>
        <p:spPr>
          <a:xfrm>
            <a:off x="8458200" y="9639300"/>
            <a:ext cx="2133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Bobby Jones"/>
              </a:rPr>
              <a:t>Page.18</a:t>
            </a:r>
          </a:p>
        </p:txBody>
      </p:sp>
    </p:spTree>
    <p:extLst>
      <p:ext uri="{BB962C8B-B14F-4D97-AF65-F5344CB8AC3E}">
        <p14:creationId xmlns:p14="http://schemas.microsoft.com/office/powerpoint/2010/main" val="69091851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1092</Words>
  <Application>Microsoft Office PowerPoint</Application>
  <PresentationFormat>Custom</PresentationFormat>
  <Paragraphs>132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Bobby Jones</vt:lpstr>
      <vt:lpstr>Arial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</dc:title>
  <dc:creator>Amal Marzooq</dc:creator>
  <cp:lastModifiedBy>AMAL ALI ABEDALI MARZOOQ</cp:lastModifiedBy>
  <cp:revision>13</cp:revision>
  <dcterms:created xsi:type="dcterms:W3CDTF">2006-08-16T00:00:00Z</dcterms:created>
  <dcterms:modified xsi:type="dcterms:W3CDTF">2025-04-29T19:54:11Z</dcterms:modified>
  <dc:identifier>DAFq5PiVmzA</dc:identifier>
</cp:coreProperties>
</file>